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76" r:id="rId4"/>
  </p:sldMasterIdLst>
  <p:notesMasterIdLst>
    <p:notesMasterId r:id="rId17"/>
  </p:notesMasterIdLst>
  <p:handoutMasterIdLst>
    <p:handoutMasterId r:id="rId18"/>
  </p:handoutMasterIdLst>
  <p:sldIdLst>
    <p:sldId id="261" r:id="rId5"/>
    <p:sldId id="262" r:id="rId6"/>
    <p:sldId id="271" r:id="rId7"/>
    <p:sldId id="263" r:id="rId8"/>
    <p:sldId id="258" r:id="rId9"/>
    <p:sldId id="266" r:id="rId10"/>
    <p:sldId id="264" r:id="rId11"/>
    <p:sldId id="267" r:id="rId12"/>
    <p:sldId id="268" r:id="rId13"/>
    <p:sldId id="269" r:id="rId14"/>
    <p:sldId id="270" r:id="rId15"/>
    <p:sldId id="272" r:id="rId16"/>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notesViewPr>
    <p:cSldViewPr snapToGrid="0">
      <p:cViewPr varScale="1">
        <p:scale>
          <a:sx n="88" d="100"/>
          <a:sy n="88"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4-29T17:52:26.534" idx="1">
    <p:pos x="523" y="2077"/>
    <p:text>Estão presos em um único autor é preciso ampliar a pesquisa e procurar responder as questões colocadas em vermelho, basta colocar o google Jacareí, invasão de terras assentamentos irregulares, deve aparecer algo para vcs melhorarem a justificativa</p:text>
    <p:extLst>
      <p:ext uri="{C676402C-5697-4E1C-873F-D02D1690AC5C}">
        <p15:threadingInfo xmlns:p15="http://schemas.microsoft.com/office/powerpoint/2012/main" timeZoneBias="180"/>
      </p:ext>
    </p:extLst>
  </p:cm>
</p:cmLst>
</file>

<file path=ppt/diagrams/_rels/data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image" Target="../media/image5.jpg"/></Relationships>
</file>

<file path=ppt/diagrams/_rels/drawing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64E9C-DC4B-4FCA-A45C-7A2A68ABF190}" type="doc">
      <dgm:prSet loTypeId="urn:microsoft.com/office/officeart/2005/8/layout/vList3" loCatId="picture" qsTypeId="urn:microsoft.com/office/officeart/2005/8/quickstyle/simple4" qsCatId="simple" csTypeId="urn:microsoft.com/office/officeart/2005/8/colors/accent1_2" csCatId="accent1" phldr="1"/>
      <dgm:spPr/>
      <dgm:t>
        <a:bodyPr rtlCol="0"/>
        <a:lstStyle/>
        <a:p>
          <a:pPr rtl="0"/>
          <a:endParaRPr lang="en-US"/>
        </a:p>
      </dgm:t>
    </dgm:pt>
    <dgm:pt modelId="{69653324-E1E3-437C-A9D5-28B1353F645A}">
      <dgm:prSet/>
      <dgm:spPr/>
      <dgm:t>
        <a:bodyPr rtlCol="0"/>
        <a:lstStyle/>
        <a:p>
          <a:pPr rtl="0"/>
          <a:r>
            <a:rPr lang="pt-BR" noProof="0" dirty="0"/>
            <a:t>Entusiasmo</a:t>
          </a:r>
        </a:p>
      </dgm:t>
    </dgm:pt>
    <dgm:pt modelId="{F0466364-A484-4F50-8E01-C00666AA6B96}" type="parTrans" cxnId="{25667268-FED2-4149-B353-F16FED2D1A5A}">
      <dgm:prSet/>
      <dgm:spPr/>
      <dgm:t>
        <a:bodyPr rtlCol="0"/>
        <a:lstStyle/>
        <a:p>
          <a:pPr rtl="0"/>
          <a:endParaRPr lang="pt-BR" noProof="0" dirty="0"/>
        </a:p>
      </dgm:t>
    </dgm:pt>
    <dgm:pt modelId="{6F20977E-D589-4920-96AA-44AAF9391C6A}" type="sibTrans" cxnId="{25667268-FED2-4149-B353-F16FED2D1A5A}">
      <dgm:prSet/>
      <dgm:spPr/>
      <dgm:t>
        <a:bodyPr rtlCol="0"/>
        <a:lstStyle/>
        <a:p>
          <a:pPr rtl="0"/>
          <a:endParaRPr lang="pt-BR" noProof="0" dirty="0"/>
        </a:p>
      </dgm:t>
    </dgm:pt>
    <dgm:pt modelId="{82E8096E-9559-4F06-95D8-8CBBFBF426EF}">
      <dgm:prSet/>
      <dgm:spPr/>
      <dgm:t>
        <a:bodyPr/>
        <a:lstStyle/>
        <a:p>
          <a:endParaRPr lang="pt-BR"/>
        </a:p>
      </dgm:t>
    </dgm:pt>
    <dgm:pt modelId="{92B617BC-7AA4-4A39-91A6-D38ECB93DE5C}" type="parTrans" cxnId="{72F7CBE5-91F1-4630-8837-A820ED06E07C}">
      <dgm:prSet/>
      <dgm:spPr/>
      <dgm:t>
        <a:bodyPr/>
        <a:lstStyle/>
        <a:p>
          <a:endParaRPr lang="pt-BR"/>
        </a:p>
      </dgm:t>
    </dgm:pt>
    <dgm:pt modelId="{DDF1A2D4-9F3C-4A37-BCEE-088F14BDC61E}" type="sibTrans" cxnId="{72F7CBE5-91F1-4630-8837-A820ED06E07C}">
      <dgm:prSet/>
      <dgm:spPr/>
      <dgm:t>
        <a:bodyPr/>
        <a:lstStyle/>
        <a:p>
          <a:endParaRPr lang="pt-BR"/>
        </a:p>
      </dgm:t>
    </dgm:pt>
    <dgm:pt modelId="{7F8797D3-295D-45B0-9E28-F7696E313AE3}">
      <dgm:prSet/>
      <dgm:spPr/>
      <dgm:t>
        <a:bodyPr rtlCol="0"/>
        <a:lstStyle/>
        <a:p>
          <a:pPr rtl="0"/>
          <a:r>
            <a:rPr lang="pt-BR" noProof="0" dirty="0"/>
            <a:t>Descoberta</a:t>
          </a:r>
        </a:p>
      </dgm:t>
    </dgm:pt>
    <dgm:pt modelId="{BD09EA6A-7770-4233-AA60-BFF5DA55D6CE}" type="sibTrans" cxnId="{B9DB5BF3-D3B4-4EF2-9219-9820EFCDD141}">
      <dgm:prSet/>
      <dgm:spPr/>
      <dgm:t>
        <a:bodyPr rtlCol="0"/>
        <a:lstStyle/>
        <a:p>
          <a:pPr rtl="0"/>
          <a:endParaRPr lang="pt-BR" noProof="0" dirty="0"/>
        </a:p>
      </dgm:t>
    </dgm:pt>
    <dgm:pt modelId="{2A0378C1-9628-41C6-B719-DFD7DD7C2513}" type="parTrans" cxnId="{B9DB5BF3-D3B4-4EF2-9219-9820EFCDD141}">
      <dgm:prSet/>
      <dgm:spPr/>
      <dgm:t>
        <a:bodyPr rtlCol="0"/>
        <a:lstStyle/>
        <a:p>
          <a:pPr rtl="0"/>
          <a:endParaRPr lang="pt-BR" noProof="0" dirty="0"/>
        </a:p>
      </dgm:t>
    </dgm:pt>
    <dgm:pt modelId="{BE998E99-0A2B-42C0-B784-A9653A823F11}" type="pres">
      <dgm:prSet presAssocID="{7F564E9C-DC4B-4FCA-A45C-7A2A68ABF190}" presName="linearFlow" presStyleCnt="0">
        <dgm:presLayoutVars>
          <dgm:dir/>
          <dgm:resizeHandles val="exact"/>
        </dgm:presLayoutVars>
      </dgm:prSet>
      <dgm:spPr/>
    </dgm:pt>
    <dgm:pt modelId="{4C7A21F0-B622-4A37-A732-BDD8AE7FF000}" type="pres">
      <dgm:prSet presAssocID="{69653324-E1E3-437C-A9D5-28B1353F645A}" presName="composite" presStyleCnt="0"/>
      <dgm:spPr/>
    </dgm:pt>
    <dgm:pt modelId="{E07FBB02-1A9C-4258-9772-A8EF86DD60BE}" type="pres">
      <dgm:prSet presAssocID="{69653324-E1E3-437C-A9D5-28B1353F645A}" presName="imgShp" presStyleLbl="fgImgPlace1" presStyleIdx="0" presStyleCnt="3" custAng="0" custScaleX="91468" custScaleY="88689" custLinFactNeighborX="16090" custLinFactNeighborY="-9748"/>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pt>
    <dgm:pt modelId="{7B08B740-394B-4FCA-8C09-C02331907CF8}" type="pres">
      <dgm:prSet presAssocID="{69653324-E1E3-437C-A9D5-28B1353F645A}" presName="txShp" presStyleLbl="node1" presStyleIdx="0" presStyleCnt="3" custAng="10800000" custFlipHor="1" custScaleX="58816" custScaleY="89487" custLinFactNeighborX="-50267" custLinFactNeighborY="-11687">
        <dgm:presLayoutVars>
          <dgm:bulletEnabled val="1"/>
        </dgm:presLayoutVars>
      </dgm:prSet>
      <dgm:spPr/>
    </dgm:pt>
    <dgm:pt modelId="{C44B1164-92C7-4039-986E-AE9BC1BB9140}" type="pres">
      <dgm:prSet presAssocID="{6F20977E-D589-4920-96AA-44AAF9391C6A}" presName="spacing" presStyleCnt="0"/>
      <dgm:spPr/>
    </dgm:pt>
    <dgm:pt modelId="{EB322D27-EBFC-4F86-B4BF-1B5B17625C2F}" type="pres">
      <dgm:prSet presAssocID="{7F8797D3-295D-45B0-9E28-F7696E313AE3}" presName="composite" presStyleCnt="0"/>
      <dgm:spPr/>
    </dgm:pt>
    <dgm:pt modelId="{A803D2B9-DC31-4143-9A02-575D945B8486}" type="pres">
      <dgm:prSet presAssocID="{7F8797D3-295D-45B0-9E28-F7696E313AE3}" presName="imgShp" presStyleLbl="fgImgPlace1" presStyleIdx="1" presStyleCnt="3" custFlipVert="1" custFlipHor="0" custScaleX="4273" custScaleY="10737" custLinFactX="100000" custLinFactY="100000" custLinFactNeighborX="133725" custLinFactNeighborY="161054"/>
      <dgm:spPr/>
    </dgm:pt>
    <dgm:pt modelId="{6D80FE41-3352-4D25-84B5-3A1C461AFB5A}" type="pres">
      <dgm:prSet presAssocID="{7F8797D3-295D-45B0-9E28-F7696E313AE3}" presName="txShp" presStyleLbl="node1" presStyleIdx="1" presStyleCnt="3" custScaleX="59348" custLinFactNeighborX="-40089" custLinFactNeighborY="4205">
        <dgm:presLayoutVars>
          <dgm:bulletEnabled val="1"/>
        </dgm:presLayoutVars>
      </dgm:prSet>
      <dgm:spPr/>
    </dgm:pt>
    <dgm:pt modelId="{820B76F7-2215-4240-83AC-131231DE2F36}" type="pres">
      <dgm:prSet presAssocID="{BD09EA6A-7770-4233-AA60-BFF5DA55D6CE}" presName="spacing" presStyleCnt="0"/>
      <dgm:spPr/>
    </dgm:pt>
    <dgm:pt modelId="{50D9778E-4A53-47C2-A758-3A41BD41782D}" type="pres">
      <dgm:prSet presAssocID="{82E8096E-9559-4F06-95D8-8CBBFBF426EF}" presName="composite" presStyleCnt="0"/>
      <dgm:spPr/>
    </dgm:pt>
    <dgm:pt modelId="{1C8217FE-66B4-476A-9726-2AB3D505C524}" type="pres">
      <dgm:prSet presAssocID="{82E8096E-9559-4F06-95D8-8CBBFBF426EF}" presName="imgShp" presStyleLbl="fgImgPlace1" presStyleIdx="2" presStyleCnt="3" custLinFactNeighborX="14308" custLinFactNeighborY="27935"/>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dgm:spPr>
    </dgm:pt>
    <dgm:pt modelId="{CEB5BACA-A52E-45AA-91FA-9E67C282B90E}" type="pres">
      <dgm:prSet presAssocID="{82E8096E-9559-4F06-95D8-8CBBFBF426EF}" presName="txShp" presStyleLbl="node1" presStyleIdx="2" presStyleCnt="3" custScaleX="65319" custLinFactNeighborX="-51143" custLinFactNeighborY="26242">
        <dgm:presLayoutVars>
          <dgm:bulletEnabled val="1"/>
        </dgm:presLayoutVars>
      </dgm:prSet>
      <dgm:spPr/>
    </dgm:pt>
  </dgm:ptLst>
  <dgm:cxnLst>
    <dgm:cxn modelId="{CF114F24-0DC4-4E43-BC59-29FF88CA03B4}" type="presOf" srcId="{82E8096E-9559-4F06-95D8-8CBBFBF426EF}" destId="{CEB5BACA-A52E-45AA-91FA-9E67C282B90E}" srcOrd="0" destOrd="0" presId="urn:microsoft.com/office/officeart/2005/8/layout/vList3"/>
    <dgm:cxn modelId="{8DEE5D5D-3460-4709-9BD8-8EF622A87213}" type="presOf" srcId="{7F8797D3-295D-45B0-9E28-F7696E313AE3}" destId="{6D80FE41-3352-4D25-84B5-3A1C461AFB5A}" srcOrd="0" destOrd="0" presId="urn:microsoft.com/office/officeart/2005/8/layout/vList3"/>
    <dgm:cxn modelId="{25667268-FED2-4149-B353-F16FED2D1A5A}" srcId="{7F564E9C-DC4B-4FCA-A45C-7A2A68ABF190}" destId="{69653324-E1E3-437C-A9D5-28B1353F645A}" srcOrd="0" destOrd="0" parTransId="{F0466364-A484-4F50-8E01-C00666AA6B96}" sibTransId="{6F20977E-D589-4920-96AA-44AAF9391C6A}"/>
    <dgm:cxn modelId="{C5642872-0243-4713-96F3-513A27D3F11A}" type="presOf" srcId="{69653324-E1E3-437C-A9D5-28B1353F645A}" destId="{7B08B740-394B-4FCA-8C09-C02331907CF8}" srcOrd="0" destOrd="0" presId="urn:microsoft.com/office/officeart/2005/8/layout/vList3"/>
    <dgm:cxn modelId="{68C8B5C6-7C79-4F3A-AB6C-722FAD8504E1}" type="presOf" srcId="{7F564E9C-DC4B-4FCA-A45C-7A2A68ABF190}" destId="{BE998E99-0A2B-42C0-B784-A9653A823F11}" srcOrd="0" destOrd="0" presId="urn:microsoft.com/office/officeart/2005/8/layout/vList3"/>
    <dgm:cxn modelId="{72F7CBE5-91F1-4630-8837-A820ED06E07C}" srcId="{7F564E9C-DC4B-4FCA-A45C-7A2A68ABF190}" destId="{82E8096E-9559-4F06-95D8-8CBBFBF426EF}" srcOrd="2" destOrd="0" parTransId="{92B617BC-7AA4-4A39-91A6-D38ECB93DE5C}" sibTransId="{DDF1A2D4-9F3C-4A37-BCEE-088F14BDC61E}"/>
    <dgm:cxn modelId="{B9DB5BF3-D3B4-4EF2-9219-9820EFCDD141}" srcId="{7F564E9C-DC4B-4FCA-A45C-7A2A68ABF190}" destId="{7F8797D3-295D-45B0-9E28-F7696E313AE3}" srcOrd="1" destOrd="0" parTransId="{2A0378C1-9628-41C6-B719-DFD7DD7C2513}" sibTransId="{BD09EA6A-7770-4233-AA60-BFF5DA55D6CE}"/>
    <dgm:cxn modelId="{AD9C7C91-3C1C-43DA-8696-87F341CBB76A}" type="presParOf" srcId="{BE998E99-0A2B-42C0-B784-A9653A823F11}" destId="{4C7A21F0-B622-4A37-A732-BDD8AE7FF000}" srcOrd="0" destOrd="0" presId="urn:microsoft.com/office/officeart/2005/8/layout/vList3"/>
    <dgm:cxn modelId="{148963FF-2342-423A-AF40-064230605C52}" type="presParOf" srcId="{4C7A21F0-B622-4A37-A732-BDD8AE7FF000}" destId="{E07FBB02-1A9C-4258-9772-A8EF86DD60BE}" srcOrd="0" destOrd="0" presId="urn:microsoft.com/office/officeart/2005/8/layout/vList3"/>
    <dgm:cxn modelId="{BE2DFF4A-5600-46C5-B38A-B3B71634239C}" type="presParOf" srcId="{4C7A21F0-B622-4A37-A732-BDD8AE7FF000}" destId="{7B08B740-394B-4FCA-8C09-C02331907CF8}" srcOrd="1" destOrd="0" presId="urn:microsoft.com/office/officeart/2005/8/layout/vList3"/>
    <dgm:cxn modelId="{51D69297-62E8-40AC-808E-8E0BB2544CF4}" type="presParOf" srcId="{BE998E99-0A2B-42C0-B784-A9653A823F11}" destId="{C44B1164-92C7-4039-986E-AE9BC1BB9140}" srcOrd="1" destOrd="0" presId="urn:microsoft.com/office/officeart/2005/8/layout/vList3"/>
    <dgm:cxn modelId="{BE0388FF-8306-433E-AD14-32069B5160B3}" type="presParOf" srcId="{BE998E99-0A2B-42C0-B784-A9653A823F11}" destId="{EB322D27-EBFC-4F86-B4BF-1B5B17625C2F}" srcOrd="2" destOrd="0" presId="urn:microsoft.com/office/officeart/2005/8/layout/vList3"/>
    <dgm:cxn modelId="{E6B2B221-F536-4E1B-B0B5-47FD4FE9074A}" type="presParOf" srcId="{EB322D27-EBFC-4F86-B4BF-1B5B17625C2F}" destId="{A803D2B9-DC31-4143-9A02-575D945B8486}" srcOrd="0" destOrd="0" presId="urn:microsoft.com/office/officeart/2005/8/layout/vList3"/>
    <dgm:cxn modelId="{CE507207-F7BF-415B-9B3D-7F7CFBB2A666}" type="presParOf" srcId="{EB322D27-EBFC-4F86-B4BF-1B5B17625C2F}" destId="{6D80FE41-3352-4D25-84B5-3A1C461AFB5A}" srcOrd="1" destOrd="0" presId="urn:microsoft.com/office/officeart/2005/8/layout/vList3"/>
    <dgm:cxn modelId="{E8FD7BC1-9784-4BA7-B0D1-C8DA5F47B52C}" type="presParOf" srcId="{BE998E99-0A2B-42C0-B784-A9653A823F11}" destId="{820B76F7-2215-4240-83AC-131231DE2F36}" srcOrd="3" destOrd="0" presId="urn:microsoft.com/office/officeart/2005/8/layout/vList3"/>
    <dgm:cxn modelId="{18E863A8-F399-45FB-A71E-3E5A95B1F84D}" type="presParOf" srcId="{BE998E99-0A2B-42C0-B784-A9653A823F11}" destId="{50D9778E-4A53-47C2-A758-3A41BD41782D}" srcOrd="4" destOrd="0" presId="urn:microsoft.com/office/officeart/2005/8/layout/vList3"/>
    <dgm:cxn modelId="{72EB5A19-2D0F-4B28-A7CF-B5C703CBC847}" type="presParOf" srcId="{50D9778E-4A53-47C2-A758-3A41BD41782D}" destId="{1C8217FE-66B4-476A-9726-2AB3D505C524}" srcOrd="0" destOrd="0" presId="urn:microsoft.com/office/officeart/2005/8/layout/vList3"/>
    <dgm:cxn modelId="{3163754E-6915-42D9-BAEA-B43CFC66C4C1}" type="presParOf" srcId="{50D9778E-4A53-47C2-A758-3A41BD41782D}" destId="{CEB5BACA-A52E-45AA-91FA-9E67C282B90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8B740-394B-4FCA-8C09-C02331907CF8}">
      <dsp:nvSpPr>
        <dsp:cNvPr id="0" name=""/>
        <dsp:cNvSpPr/>
      </dsp:nvSpPr>
      <dsp:spPr>
        <a:xfrm flipH="1">
          <a:off x="368012" y="469596"/>
          <a:ext cx="1249104" cy="957384"/>
        </a:xfrm>
        <a:prstGeom prst="homePlate">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1778" tIns="26670" rIns="49784" bIns="26670" numCol="1" spcCol="1270" rtlCol="0" anchor="ctr" anchorCtr="0">
          <a:noAutofit/>
        </a:bodyPr>
        <a:lstStyle/>
        <a:p>
          <a:pPr marL="0" lvl="0" indent="0" algn="ctr" defTabSz="311150" rtl="0">
            <a:lnSpc>
              <a:spcPct val="90000"/>
            </a:lnSpc>
            <a:spcBef>
              <a:spcPct val="0"/>
            </a:spcBef>
            <a:spcAft>
              <a:spcPct val="35000"/>
            </a:spcAft>
            <a:buNone/>
          </a:pPr>
          <a:r>
            <a:rPr lang="pt-BR" sz="700" kern="1200" noProof="0" dirty="0"/>
            <a:t>Entusiasmo</a:t>
          </a:r>
        </a:p>
      </dsp:txBody>
      <dsp:txXfrm rot="10800000">
        <a:off x="607358" y="469596"/>
        <a:ext cx="1009758" cy="957384"/>
      </dsp:txXfrm>
    </dsp:sp>
    <dsp:sp modelId="{E07FBB02-1A9C-4258-9772-A8EF86DD60BE}">
      <dsp:nvSpPr>
        <dsp:cNvPr id="0" name=""/>
        <dsp:cNvSpPr/>
      </dsp:nvSpPr>
      <dsp:spPr>
        <a:xfrm>
          <a:off x="681086" y="494609"/>
          <a:ext cx="978578" cy="94884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D80FE41-3352-4D25-84B5-3A1C461AFB5A}">
      <dsp:nvSpPr>
        <dsp:cNvPr id="0" name=""/>
        <dsp:cNvSpPr/>
      </dsp:nvSpPr>
      <dsp:spPr>
        <a:xfrm rot="10800000">
          <a:off x="342478" y="1916363"/>
          <a:ext cx="1260402" cy="1069858"/>
        </a:xfrm>
        <a:prstGeom prst="homePlate">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1778" tIns="26670" rIns="49784" bIns="26670" numCol="1" spcCol="1270" rtlCol="0" anchor="ctr" anchorCtr="0">
          <a:noAutofit/>
        </a:bodyPr>
        <a:lstStyle/>
        <a:p>
          <a:pPr marL="0" lvl="0" indent="0" algn="ctr" defTabSz="311150" rtl="0">
            <a:lnSpc>
              <a:spcPct val="90000"/>
            </a:lnSpc>
            <a:spcBef>
              <a:spcPct val="0"/>
            </a:spcBef>
            <a:spcAft>
              <a:spcPct val="35000"/>
            </a:spcAft>
            <a:buNone/>
          </a:pPr>
          <a:r>
            <a:rPr lang="pt-BR" sz="700" kern="1200" noProof="0" dirty="0"/>
            <a:t>Descoberta</a:t>
          </a:r>
        </a:p>
      </dsp:txBody>
      <dsp:txXfrm rot="10800000">
        <a:off x="609942" y="1916363"/>
        <a:ext cx="992938" cy="1069858"/>
      </dsp:txXfrm>
    </dsp:sp>
    <dsp:sp modelId="{A803D2B9-DC31-4143-9A02-575D945B8486}">
      <dsp:nvSpPr>
        <dsp:cNvPr id="0" name=""/>
        <dsp:cNvSpPr/>
      </dsp:nvSpPr>
      <dsp:spPr>
        <a:xfrm flipV="1">
          <a:off x="3147892" y="4810214"/>
          <a:ext cx="45715" cy="114870"/>
        </a:xfrm>
        <a:prstGeom prst="ellipse">
          <a:avLst/>
        </a:prstGeom>
        <a:solidFill>
          <a:schemeClr val="accent1">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EB5BACA-A52E-45AA-91FA-9E67C282B90E}">
      <dsp:nvSpPr>
        <dsp:cNvPr id="0" name=""/>
        <dsp:cNvSpPr/>
      </dsp:nvSpPr>
      <dsp:spPr>
        <a:xfrm rot="10800000">
          <a:off x="268648" y="3541347"/>
          <a:ext cx="1387211" cy="1069858"/>
        </a:xfrm>
        <a:prstGeom prst="homePlate">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1778" tIns="26670" rIns="49784" bIns="26670" numCol="1" spcCol="1270" anchor="ctr" anchorCtr="0">
          <a:noAutofit/>
        </a:bodyPr>
        <a:lstStyle/>
        <a:p>
          <a:pPr marL="0" lvl="0" indent="0" algn="ctr" defTabSz="311150">
            <a:lnSpc>
              <a:spcPct val="90000"/>
            </a:lnSpc>
            <a:spcBef>
              <a:spcPct val="0"/>
            </a:spcBef>
            <a:spcAft>
              <a:spcPct val="35000"/>
            </a:spcAft>
            <a:buNone/>
          </a:pPr>
          <a:endParaRPr lang="pt-BR" sz="700" kern="1200"/>
        </a:p>
      </dsp:txBody>
      <dsp:txXfrm rot="10800000">
        <a:off x="536112" y="3541347"/>
        <a:ext cx="1119747" cy="1069858"/>
      </dsp:txXfrm>
    </dsp:sp>
    <dsp:sp modelId="{1C8217FE-66B4-476A-9726-2AB3D505C524}">
      <dsp:nvSpPr>
        <dsp:cNvPr id="0" name=""/>
        <dsp:cNvSpPr/>
      </dsp:nvSpPr>
      <dsp:spPr>
        <a:xfrm>
          <a:off x="604674" y="3559460"/>
          <a:ext cx="1069858" cy="106985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47C885F1-59A6-4211-A4C6-57458AC3EA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0A6F4835-2FB9-476D-96D5-B670410340C1}"/>
              </a:ext>
            </a:extLst>
          </p:cNvPr>
          <p:cNvSpPr>
            <a:spLocks noGrp="1"/>
          </p:cNvSpPr>
          <p:nvPr>
            <p:ph type="dt" sz="quarter" idx="1"/>
          </p:nvPr>
        </p:nvSpPr>
        <p:spPr>
          <a:xfrm>
            <a:off x="3884613" y="-10886"/>
            <a:ext cx="2971800" cy="458788"/>
          </a:xfrm>
          <a:prstGeom prst="rect">
            <a:avLst/>
          </a:prstGeom>
        </p:spPr>
        <p:txBody>
          <a:bodyPr vert="horz" lIns="91440" tIns="45720" rIns="91440" bIns="45720" rtlCol="0"/>
          <a:lstStyle>
            <a:lvl1pPr algn="r">
              <a:defRPr sz="1200"/>
            </a:lvl1pPr>
          </a:lstStyle>
          <a:p>
            <a:fld id="{226C62A8-5B92-47EC-B0E3-6A555A3244F2}" type="datetimeFigureOut">
              <a:rPr lang="pt-BR" smtClean="0"/>
              <a:t>30/04/2021</a:t>
            </a:fld>
            <a:endParaRPr lang="pt-BR"/>
          </a:p>
        </p:txBody>
      </p:sp>
      <p:sp>
        <p:nvSpPr>
          <p:cNvPr id="4" name="Espaço Reservado para Rodapé 3">
            <a:extLst>
              <a:ext uri="{FF2B5EF4-FFF2-40B4-BE49-F238E27FC236}">
                <a16:creationId xmlns:a16="http://schemas.microsoft.com/office/drawing/2014/main" id="{82009913-5CC0-400D-9EC7-D80BD813FFC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688915CA-E591-4EC3-8146-B905535AE6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AA169-0546-4D6E-BD93-298F44614415}" type="slidenum">
              <a:rPr lang="pt-BR" smtClean="0"/>
              <a:t>‹nº›</a:t>
            </a:fld>
            <a:endParaRPr lang="pt-BR"/>
          </a:p>
        </p:txBody>
      </p:sp>
    </p:spTree>
    <p:extLst>
      <p:ext uri="{BB962C8B-B14F-4D97-AF65-F5344CB8AC3E}">
        <p14:creationId xmlns:p14="http://schemas.microsoft.com/office/powerpoint/2010/main" val="691903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F7405-8815-4098-AC6B-306B25890D3C}" type="datetimeFigureOut">
              <a:rPr lang="pt-BR" noProof="0" smtClean="0"/>
              <a:t>30/04/2021</a:t>
            </a:fld>
            <a:endParaRPr lang="pt-BR" noProof="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a:t>Editar estilos de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noProof="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C56248-C288-4E5D-8798-E6907DF079BA}" type="slidenum">
              <a:rPr lang="pt-BR" noProof="0" smtClean="0"/>
              <a:t>‹nº›</a:t>
            </a:fld>
            <a:endParaRPr lang="pt-BR" noProof="0"/>
          </a:p>
        </p:txBody>
      </p:sp>
    </p:spTree>
    <p:extLst>
      <p:ext uri="{BB962C8B-B14F-4D97-AF65-F5344CB8AC3E}">
        <p14:creationId xmlns:p14="http://schemas.microsoft.com/office/powerpoint/2010/main" val="3067700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B8649DAF-093F-4482-AA38-346E9A2DEE94}" type="slidenum">
              <a:rPr lang="pt-BR" smtClean="0"/>
              <a:t>1</a:t>
            </a:fld>
            <a:endParaRPr lang="pt-BR"/>
          </a:p>
        </p:txBody>
      </p:sp>
    </p:spTree>
    <p:extLst>
      <p:ext uri="{BB962C8B-B14F-4D97-AF65-F5344CB8AC3E}">
        <p14:creationId xmlns:p14="http://schemas.microsoft.com/office/powerpoint/2010/main" val="30335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12</a:t>
            </a:fld>
            <a:endParaRPr lang="pt-BR" noProof="0"/>
          </a:p>
        </p:txBody>
      </p:sp>
    </p:spTree>
    <p:extLst>
      <p:ext uri="{BB962C8B-B14F-4D97-AF65-F5344CB8AC3E}">
        <p14:creationId xmlns:p14="http://schemas.microsoft.com/office/powerpoint/2010/main" val="3020849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4</a:t>
            </a:fld>
            <a:endParaRPr lang="pt-BR" noProof="0"/>
          </a:p>
        </p:txBody>
      </p:sp>
    </p:spTree>
    <p:extLst>
      <p:ext uri="{BB962C8B-B14F-4D97-AF65-F5344CB8AC3E}">
        <p14:creationId xmlns:p14="http://schemas.microsoft.com/office/powerpoint/2010/main" val="542194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5</a:t>
            </a:fld>
            <a:endParaRPr lang="pt-BR" noProof="0"/>
          </a:p>
        </p:txBody>
      </p:sp>
    </p:spTree>
    <p:extLst>
      <p:ext uri="{BB962C8B-B14F-4D97-AF65-F5344CB8AC3E}">
        <p14:creationId xmlns:p14="http://schemas.microsoft.com/office/powerpoint/2010/main" val="52530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6</a:t>
            </a:fld>
            <a:endParaRPr lang="pt-BR" noProof="0"/>
          </a:p>
        </p:txBody>
      </p:sp>
    </p:spTree>
    <p:extLst>
      <p:ext uri="{BB962C8B-B14F-4D97-AF65-F5344CB8AC3E}">
        <p14:creationId xmlns:p14="http://schemas.microsoft.com/office/powerpoint/2010/main" val="178474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7</a:t>
            </a:fld>
            <a:endParaRPr lang="pt-BR" noProof="0"/>
          </a:p>
        </p:txBody>
      </p:sp>
    </p:spTree>
    <p:extLst>
      <p:ext uri="{BB962C8B-B14F-4D97-AF65-F5344CB8AC3E}">
        <p14:creationId xmlns:p14="http://schemas.microsoft.com/office/powerpoint/2010/main" val="3266041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8</a:t>
            </a:fld>
            <a:endParaRPr lang="pt-BR" noProof="0"/>
          </a:p>
        </p:txBody>
      </p:sp>
    </p:spTree>
    <p:extLst>
      <p:ext uri="{BB962C8B-B14F-4D97-AF65-F5344CB8AC3E}">
        <p14:creationId xmlns:p14="http://schemas.microsoft.com/office/powerpoint/2010/main" val="77478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9</a:t>
            </a:fld>
            <a:endParaRPr lang="pt-BR" noProof="0"/>
          </a:p>
        </p:txBody>
      </p:sp>
    </p:spTree>
    <p:extLst>
      <p:ext uri="{BB962C8B-B14F-4D97-AF65-F5344CB8AC3E}">
        <p14:creationId xmlns:p14="http://schemas.microsoft.com/office/powerpoint/2010/main" val="3699823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10</a:t>
            </a:fld>
            <a:endParaRPr lang="pt-BR" noProof="0"/>
          </a:p>
        </p:txBody>
      </p:sp>
    </p:spTree>
    <p:extLst>
      <p:ext uri="{BB962C8B-B14F-4D97-AF65-F5344CB8AC3E}">
        <p14:creationId xmlns:p14="http://schemas.microsoft.com/office/powerpoint/2010/main" val="4221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11</a:t>
            </a:fld>
            <a:endParaRPr lang="pt-BR" noProof="0"/>
          </a:p>
        </p:txBody>
      </p:sp>
    </p:spTree>
    <p:extLst>
      <p:ext uri="{BB962C8B-B14F-4D97-AF65-F5344CB8AC3E}">
        <p14:creationId xmlns:p14="http://schemas.microsoft.com/office/powerpoint/2010/main" val="4133239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tângulo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hasCustomPrompt="1"/>
          </p:nvPr>
        </p:nvSpPr>
        <p:spPr>
          <a:xfrm>
            <a:off x="1109980" y="882376"/>
            <a:ext cx="9966960" cy="2926080"/>
          </a:xfrm>
        </p:spPr>
        <p:txBody>
          <a:bodyPr rtlCol="0" anchor="b">
            <a:normAutofit/>
          </a:bodyPr>
          <a:lstStyle>
            <a:lvl1pPr algn="ctr">
              <a:lnSpc>
                <a:spcPct val="85000"/>
              </a:lnSpc>
              <a:defRPr sz="7200" b="1" cap="all" baseline="0">
                <a:solidFill>
                  <a:srgbClr val="FFFFFF"/>
                </a:solidFill>
              </a:defRPr>
            </a:lvl1pPr>
          </a:lstStyle>
          <a:p>
            <a:pPr rtl="0"/>
            <a:r>
              <a:rPr lang="pt-BR" noProof="0"/>
              <a:t>Clique para editar o estilo de título Mestre</a:t>
            </a:r>
          </a:p>
        </p:txBody>
      </p:sp>
      <p:sp>
        <p:nvSpPr>
          <p:cNvPr id="3" name="Subtítulo 2"/>
          <p:cNvSpPr>
            <a:spLocks noGrp="1"/>
          </p:cNvSpPr>
          <p:nvPr>
            <p:ph type="subTitle" idx="1"/>
          </p:nvPr>
        </p:nvSpPr>
        <p:spPr>
          <a:xfrm>
            <a:off x="1709530" y="3869634"/>
            <a:ext cx="8767860" cy="1388165"/>
          </a:xfrm>
        </p:spPr>
        <p:txBody>
          <a:bodyPr rtlCol="0">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pt-BR" noProof="0"/>
              <a:t>Clique para editar o estilo do subtítulo mestre</a:t>
            </a:r>
          </a:p>
        </p:txBody>
      </p:sp>
      <p:sp>
        <p:nvSpPr>
          <p:cNvPr id="4" name="Espaço Reservado para Data 3"/>
          <p:cNvSpPr>
            <a:spLocks noGrp="1"/>
          </p:cNvSpPr>
          <p:nvPr>
            <p:ph type="dt" sz="half" idx="10"/>
          </p:nvPr>
        </p:nvSpPr>
        <p:spPr/>
        <p:txBody>
          <a:bodyPr rtlCol="0"/>
          <a:lstStyle>
            <a:lvl1pPr>
              <a:defRPr>
                <a:solidFill>
                  <a:srgbClr val="FFFFFF"/>
                </a:solidFill>
              </a:defRPr>
            </a:lvl1pPr>
          </a:lstStyle>
          <a:p>
            <a:pPr rtl="0"/>
            <a:fld id="{23441FF5-9C4C-44D5-BE5C-4013B821C97C}" type="datetime1">
              <a:rPr lang="pt-BR" noProof="0" smtClean="0"/>
              <a:t>30/04/2021</a:t>
            </a:fld>
            <a:endParaRPr lang="pt-BR" noProof="0"/>
          </a:p>
        </p:txBody>
      </p:sp>
      <p:sp>
        <p:nvSpPr>
          <p:cNvPr id="5" name="Espaço Reservado para Rodapé 4"/>
          <p:cNvSpPr>
            <a:spLocks noGrp="1"/>
          </p:cNvSpPr>
          <p:nvPr>
            <p:ph type="ftr" sz="quarter" idx="11"/>
          </p:nvPr>
        </p:nvSpPr>
        <p:spPr/>
        <p:txBody>
          <a:bodyPr rtlCol="0"/>
          <a:lstStyle>
            <a:lvl1pPr>
              <a:defRPr>
                <a:solidFill>
                  <a:srgbClr val="FFFFFF"/>
                </a:solidFill>
              </a:defRPr>
            </a:lvl1pPr>
          </a:lstStyle>
          <a:p>
            <a:pPr rtl="0"/>
            <a:r>
              <a:rPr lang="pt-BR" noProof="0"/>
              <a:t>
              </a:t>
            </a:r>
          </a:p>
        </p:txBody>
      </p:sp>
      <p:sp>
        <p:nvSpPr>
          <p:cNvPr id="6" name="Espaço reservado para o número do slide 5"/>
          <p:cNvSpPr>
            <a:spLocks noGrp="1"/>
          </p:cNvSpPr>
          <p:nvPr>
            <p:ph type="sldNum" sz="quarter" idx="12"/>
          </p:nvPr>
        </p:nvSpPr>
        <p:spPr/>
        <p:txBody>
          <a:bodyPr rtlCol="0"/>
          <a:lstStyle>
            <a:lvl1pPr>
              <a:defRPr>
                <a:solidFill>
                  <a:srgbClr val="FFFFFF"/>
                </a:solidFill>
              </a:defRPr>
            </a:lvl1pPr>
          </a:lstStyle>
          <a:p>
            <a:pPr rtl="0"/>
            <a:fld id="{6D22F896-40B5-4ADD-8801-0D06FADFA095}" type="slidenum">
              <a:rPr lang="pt-BR" noProof="0" smtClean="0"/>
              <a:t>‹nº›</a:t>
            </a:fld>
            <a:endParaRPr lang="pt-BR" noProof="0"/>
          </a:p>
        </p:txBody>
      </p:sp>
      <p:cxnSp>
        <p:nvCxnSpPr>
          <p:cNvPr id="8" name="Conector Reto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p:nvPr>
        </p:nvSpPr>
        <p:spPr/>
        <p:txBody>
          <a:bodyPr vert="eaVert"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5FB64F75-E666-4FF6-BACA-40E519A90EB6}" type="datetime1">
              <a:rPr lang="pt-BR" noProof="0" smtClean="0"/>
              <a:t>30/04/2021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0" y="762000"/>
            <a:ext cx="2324100" cy="5410200"/>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p:nvPr>
        </p:nvSpPr>
        <p:spPr>
          <a:xfrm>
            <a:off x="1143000" y="762000"/>
            <a:ext cx="7429500" cy="5410200"/>
          </a:xfrm>
        </p:spPr>
        <p:txBody>
          <a:bodyPr vert="eaVert"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23A221EF-A476-41BA-B85A-F26AAF38B05A}" type="datetime1">
              <a:rPr lang="pt-BR" noProof="0" smtClean="0"/>
              <a:t>30/04/2021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1994763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lide de título">
    <p:bg>
      <p:bgPr>
        <a:solidFill>
          <a:schemeClr val="bg1"/>
        </a:solidFill>
        <a:effectLst/>
      </p:bgPr>
    </p:bg>
    <p:spTree>
      <p:nvGrpSpPr>
        <p:cNvPr id="1" name=""/>
        <p:cNvGrpSpPr/>
        <p:nvPr/>
      </p:nvGrpSpPr>
      <p:grpSpPr>
        <a:xfrm>
          <a:off x="0" y="0"/>
          <a:ext cx="0" cy="0"/>
          <a:chOff x="0" y="0"/>
          <a:chExt cx="0" cy="0"/>
        </a:xfrm>
      </p:grpSpPr>
      <p:sp>
        <p:nvSpPr>
          <p:cNvPr id="32" name="Espaço Reservado para Imagem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pt-BR"/>
              <a:t>Inserir ou arrastar e soltar a imagem aqui</a:t>
            </a:r>
            <a:endParaRPr lang="pt-BR" dirty="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rtlCol="0" anchor="b"/>
          <a:lstStyle>
            <a:lvl1pPr algn="l">
              <a:defRPr sz="4200" spc="-150">
                <a:solidFill>
                  <a:schemeClr val="bg1"/>
                </a:solidFill>
              </a:defRPr>
            </a:lvl1pPr>
          </a:lstStyle>
          <a:p>
            <a:pPr rtl="0"/>
            <a:r>
              <a:rPr lang="pt-BR" dirty="0"/>
              <a:t>Clique para editar o estilo de título Mestre</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0" y="4153578"/>
            <a:ext cx="6840000" cy="936000"/>
          </a:xfrm>
          <a:solidFill>
            <a:schemeClr val="tx1">
              <a:alpha val="90000"/>
            </a:schemeClr>
          </a:solidFill>
        </p:spPr>
        <p:txBody>
          <a:bodyPr lIns="432000" tIns="144000" rtlCol="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Clique para editar o estilo de subtítulo Mestre</a:t>
            </a:r>
            <a:endParaRPr lang="pt-BR" dirty="0"/>
          </a:p>
        </p:txBody>
      </p:sp>
    </p:spTree>
    <p:extLst>
      <p:ext uri="{BB962C8B-B14F-4D97-AF65-F5344CB8AC3E}">
        <p14:creationId xmlns:p14="http://schemas.microsoft.com/office/powerpoint/2010/main" val="66923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idx="1"/>
          </p:nvPr>
        </p:nvSpPr>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26CADB4B-DED3-4562-8650-40D8AC2B3C79}" type="datetime1">
              <a:rPr lang="pt-BR" noProof="0" smtClean="0"/>
              <a:t>30/04/2021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06424" y="1173575"/>
            <a:ext cx="9966960" cy="2926080"/>
          </a:xfrm>
        </p:spPr>
        <p:txBody>
          <a:bodyPr rtlCol="0" anchor="b">
            <a:noAutofit/>
          </a:bodyPr>
          <a:lstStyle>
            <a:lvl1pPr algn="ctr">
              <a:lnSpc>
                <a:spcPct val="85000"/>
              </a:lnSpc>
              <a:defRPr sz="7200" b="0" cap="all" baseline="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709928" y="4154520"/>
            <a:ext cx="8769096" cy="1363806"/>
          </a:xfrm>
        </p:spPr>
        <p:txBody>
          <a:bodyPr rtlCol="0"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Editar o texto Mestre</a:t>
            </a:r>
          </a:p>
        </p:txBody>
      </p:sp>
      <p:sp>
        <p:nvSpPr>
          <p:cNvPr id="4" name="Espaço Reservado para Data 3"/>
          <p:cNvSpPr>
            <a:spLocks noGrp="1"/>
          </p:cNvSpPr>
          <p:nvPr>
            <p:ph type="dt" sz="half" idx="10"/>
          </p:nvPr>
        </p:nvSpPr>
        <p:spPr/>
        <p:txBody>
          <a:bodyPr rtlCol="0"/>
          <a:lstStyle/>
          <a:p>
            <a:pPr rtl="0"/>
            <a:fld id="{9D249225-FD60-42D9-885F-EDE18A252825}" type="datetime1">
              <a:rPr lang="pt-BR" noProof="0" smtClean="0"/>
              <a:t>30/04/2021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cxnSp>
        <p:nvCxnSpPr>
          <p:cNvPr id="7" name="Conector Reto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pt-BR" noProof="0"/>
              <a:t>Clique para editar o título mestre</a:t>
            </a:r>
          </a:p>
        </p:txBody>
      </p:sp>
      <p:sp>
        <p:nvSpPr>
          <p:cNvPr id="3" name="Espaço reservado para conteúdo 2"/>
          <p:cNvSpPr>
            <a:spLocks noGrp="1"/>
          </p:cNvSpPr>
          <p:nvPr>
            <p:ph sz="half" idx="1"/>
          </p:nvPr>
        </p:nvSpPr>
        <p:spPr>
          <a:xfrm>
            <a:off x="1143000" y="2057399"/>
            <a:ext cx="4754880" cy="402336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p:nvPr>
        </p:nvSpPr>
        <p:spPr>
          <a:xfrm>
            <a:off x="6267612" y="2057400"/>
            <a:ext cx="4754880" cy="402336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216619B5-8BC0-4496-8ECF-934CDA69536B}" type="datetime1">
              <a:rPr lang="pt-BR" noProof="0" smtClean="0"/>
              <a:t>30/04/2021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
              </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lstStyle/>
          <a:p>
            <a:pPr rtl="0"/>
            <a:r>
              <a:rPr lang="pt-BR" noProof="0"/>
              <a:t>Clique para editar o título mestre</a:t>
            </a:r>
          </a:p>
        </p:txBody>
      </p:sp>
      <p:sp>
        <p:nvSpPr>
          <p:cNvPr id="3" name="Espaço Reservado para Texto 2"/>
          <p:cNvSpPr>
            <a:spLocks noGrp="1"/>
          </p:cNvSpPr>
          <p:nvPr>
            <p:ph type="body" idx="1" hasCustomPrompt="1"/>
          </p:nvPr>
        </p:nvSpPr>
        <p:spPr>
          <a:xfrm>
            <a:off x="1143000" y="2001511"/>
            <a:ext cx="4754880" cy="777240"/>
          </a:xfrm>
        </p:spPr>
        <p:txBody>
          <a:bodyPr rtlCol="0"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o texto Mestre</a:t>
            </a:r>
          </a:p>
        </p:txBody>
      </p:sp>
      <p:sp>
        <p:nvSpPr>
          <p:cNvPr id="4" name="Espaço reservado para conteúdo 3"/>
          <p:cNvSpPr>
            <a:spLocks noGrp="1"/>
          </p:cNvSpPr>
          <p:nvPr>
            <p:ph sz="half" idx="2"/>
          </p:nvPr>
        </p:nvSpPr>
        <p:spPr>
          <a:xfrm>
            <a:off x="1143000" y="2721483"/>
            <a:ext cx="4754880" cy="338328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269173" y="1999032"/>
            <a:ext cx="4754880" cy="777240"/>
          </a:xfrm>
        </p:spPr>
        <p:txBody>
          <a:bodyPr rtlCol="0"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o texto Mestre</a:t>
            </a:r>
          </a:p>
        </p:txBody>
      </p:sp>
      <p:sp>
        <p:nvSpPr>
          <p:cNvPr id="6" name="Espaço Reservado para Conteúdo 5"/>
          <p:cNvSpPr>
            <a:spLocks noGrp="1"/>
          </p:cNvSpPr>
          <p:nvPr>
            <p:ph sz="quarter" idx="4"/>
          </p:nvPr>
        </p:nvSpPr>
        <p:spPr>
          <a:xfrm>
            <a:off x="6269173" y="2719322"/>
            <a:ext cx="4754880" cy="338328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2DC38966-84C6-47D5-AABE-1F6F8B76FA13}" type="datetime1">
              <a:rPr lang="pt-BR" noProof="0" smtClean="0"/>
              <a:t>30/04/2021</a:t>
            </a:fld>
            <a:endParaRPr lang="pt-BR" noProof="0"/>
          </a:p>
        </p:txBody>
      </p:sp>
      <p:sp>
        <p:nvSpPr>
          <p:cNvPr id="8" name="Espaço Reservado para Rodapé 7"/>
          <p:cNvSpPr>
            <a:spLocks noGrp="1"/>
          </p:cNvSpPr>
          <p:nvPr>
            <p:ph type="ftr" sz="quarter" idx="11"/>
          </p:nvPr>
        </p:nvSpPr>
        <p:spPr/>
        <p:txBody>
          <a:bodyPr rtlCol="0"/>
          <a:lstStyle/>
          <a:p>
            <a:pPr rtl="0"/>
            <a:r>
              <a:rPr lang="pt-BR" noProof="0"/>
              <a:t>
              </a:t>
            </a:r>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pPr/>
              <a:t>‹nº›</a:t>
            </a:fld>
            <a:endParaRPr lang="pt-BR" noProof="0"/>
          </a:p>
        </p:txBody>
      </p:sp>
    </p:spTree>
    <p:extLst>
      <p:ext uri="{BB962C8B-B14F-4D97-AF65-F5344CB8AC3E}">
        <p14:creationId xmlns:p14="http://schemas.microsoft.com/office/powerpoint/2010/main" val="196335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p:cNvSpPr>
            <a:spLocks noGrp="1"/>
          </p:cNvSpPr>
          <p:nvPr>
            <p:ph type="dt" sz="half" idx="10"/>
          </p:nvPr>
        </p:nvSpPr>
        <p:spPr/>
        <p:txBody>
          <a:bodyPr rtlCol="0"/>
          <a:lstStyle/>
          <a:p>
            <a:pPr rtl="0"/>
            <a:fld id="{3ED76FF0-7D42-4668-9032-E8CF179007B3}" type="datetime1">
              <a:rPr lang="pt-BR" noProof="0" smtClean="0"/>
              <a:t>30/04/2021</a:t>
            </a:fld>
            <a:endParaRPr lang="pt-BR" noProof="0"/>
          </a:p>
        </p:txBody>
      </p:sp>
      <p:sp>
        <p:nvSpPr>
          <p:cNvPr id="4" name="Espaço Reservado para Rodapé 3"/>
          <p:cNvSpPr>
            <a:spLocks noGrp="1"/>
          </p:cNvSpPr>
          <p:nvPr>
            <p:ph type="ftr" sz="quarter" idx="11"/>
          </p:nvPr>
        </p:nvSpPr>
        <p:spPr/>
        <p:txBody>
          <a:bodyPr rtlCol="0"/>
          <a:lstStyle/>
          <a:p>
            <a:pPr rtl="0"/>
            <a:r>
              <a:rPr lang="pt-BR" noProof="0"/>
              <a:t>
              </a:t>
            </a:r>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51E4A8CB-DA8D-4AC0-A6C6-078B5D905E14}" type="datetime1">
              <a:rPr lang="pt-BR" noProof="0" smtClean="0"/>
              <a:t>30/04/2021</a:t>
            </a:fld>
            <a:endParaRPr lang="pt-BR" noProof="0"/>
          </a:p>
        </p:txBody>
      </p:sp>
      <p:sp>
        <p:nvSpPr>
          <p:cNvPr id="3" name="Espaço Reservado para Rodapé 2"/>
          <p:cNvSpPr>
            <a:spLocks noGrp="1"/>
          </p:cNvSpPr>
          <p:nvPr>
            <p:ph type="ftr" sz="quarter" idx="11"/>
          </p:nvPr>
        </p:nvSpPr>
        <p:spPr/>
        <p:txBody>
          <a:bodyPr rtlCol="0"/>
          <a:lstStyle/>
          <a:p>
            <a:pPr rtl="0"/>
            <a:r>
              <a:rPr lang="pt-BR" noProof="0"/>
              <a:t>
              </a:t>
            </a:r>
          </a:p>
        </p:txBody>
      </p:sp>
      <p:sp>
        <p:nvSpPr>
          <p:cNvPr id="4" name="Espaço reservado para o número do slide 3"/>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3000" y="1097280"/>
            <a:ext cx="3931920" cy="1737360"/>
          </a:xfrm>
        </p:spPr>
        <p:txBody>
          <a:bodyPr rtlCol="0" anchor="b">
            <a:noAutofit/>
          </a:bodyPr>
          <a:lstStyle>
            <a:lvl1pPr>
              <a:lnSpc>
                <a:spcPct val="90000"/>
              </a:lnSpc>
              <a:defRPr sz="4000" b="0"/>
            </a:lvl1pPr>
          </a:lstStyle>
          <a:p>
            <a:pPr rtl="0"/>
            <a:r>
              <a:rPr lang="pt-BR" noProof="0"/>
              <a:t>Clique para editar o estilo de título Mestre</a:t>
            </a:r>
          </a:p>
        </p:txBody>
      </p:sp>
      <p:sp>
        <p:nvSpPr>
          <p:cNvPr id="3" name="Espaço reservado para conteúdo 2"/>
          <p:cNvSpPr>
            <a:spLocks noGrp="1"/>
          </p:cNvSpPr>
          <p:nvPr>
            <p:ph idx="1"/>
          </p:nvPr>
        </p:nvSpPr>
        <p:spPr>
          <a:xfrm>
            <a:off x="5852159" y="1097280"/>
            <a:ext cx="5212080" cy="466344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p:nvPr>
        </p:nvSpPr>
        <p:spPr>
          <a:xfrm>
            <a:off x="1143000" y="2834640"/>
            <a:ext cx="3931920" cy="3017520"/>
          </a:xfrm>
        </p:spPr>
        <p:txBody>
          <a:bodyPr rtlCol="0">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9F6ECDAB-A250-4994-8200-86637F694DA7}" type="datetime1">
              <a:rPr lang="pt-BR" noProof="0" smtClean="0"/>
              <a:t>30/04/2021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
              </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3000" y="1097280"/>
            <a:ext cx="3931920" cy="1737360"/>
          </a:xfrm>
        </p:spPr>
        <p:txBody>
          <a:bodyPr rtlCol="0" anchor="b">
            <a:noAutofit/>
          </a:bodyPr>
          <a:lstStyle>
            <a:lvl1pPr>
              <a:lnSpc>
                <a:spcPct val="90000"/>
              </a:lnSpc>
              <a:defRPr sz="4000" b="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5413248" y="1069847"/>
            <a:ext cx="6099048" cy="4800600"/>
          </a:xfrm>
        </p:spPr>
        <p:txBody>
          <a:bodyPr lIns="274320" tIns="182880" rtlCol="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p:cNvSpPr>
            <a:spLocks noGrp="1"/>
          </p:cNvSpPr>
          <p:nvPr>
            <p:ph type="body" sz="half" idx="2"/>
          </p:nvPr>
        </p:nvSpPr>
        <p:spPr>
          <a:xfrm>
            <a:off x="1143000" y="2834640"/>
            <a:ext cx="3931920" cy="2880360"/>
          </a:xfrm>
        </p:spPr>
        <p:txBody>
          <a:bodyPr rtlCol="0">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C76E0198-CCA2-433A-BD32-57ED9200F35F}" type="datetime1">
              <a:rPr lang="pt-BR" noProof="0" smtClean="0"/>
              <a:t>30/04/2021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
              </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tângulo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Espaço reservado para título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pPr rtl="0"/>
            <a:fld id="{8A448716-456E-43D6-9FB7-9D0593866041}" type="datetime1">
              <a:rPr lang="pt-BR" noProof="0" smtClean="0"/>
              <a:t>30/04/2021</a:t>
            </a:fld>
            <a:endParaRPr lang="pt-BR" noProof="0"/>
          </a:p>
        </p:txBody>
      </p:sp>
      <p:sp>
        <p:nvSpPr>
          <p:cNvPr id="5" name="Espaço Reservado para Rodapé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pPr rtl="0"/>
            <a:r>
              <a:rPr lang="pt-BR" noProof="0"/>
              <a:t>
              </a:t>
            </a:r>
          </a:p>
        </p:txBody>
      </p:sp>
      <p:sp>
        <p:nvSpPr>
          <p:cNvPr id="6" name="Espaço reservado para o número do slide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pPr rtl="0"/>
            <a:fld id="{6D22F896-40B5-4ADD-8801-0D06FADFA095}" type="slidenum">
              <a:rPr lang="pt-BR" noProof="0" smtClean="0"/>
              <a:pPr rtl="0"/>
              <a:t>‹nº›</a:t>
            </a:fld>
            <a:endParaRPr lang="pt-BR" noProof="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s://www.scielo.br/pdf/mercator/v18/en_1984-2201-mercator-18-e18005.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dx.doi.org/10.17271/19843240102120171675" TargetMode="Externa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ço Reservado para Imagem 19" descr="Imagem ampliada de uma árvore&#10;&#10;Descrição gerada com confiança alta">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86715" y="50500"/>
            <a:ext cx="12018572" cy="6684572"/>
          </a:xfrm>
        </p:spPr>
      </p:pic>
      <p:sp>
        <p:nvSpPr>
          <p:cNvPr id="6" name="Título 5">
            <a:extLst>
              <a:ext uri="{FF2B5EF4-FFF2-40B4-BE49-F238E27FC236}">
                <a16:creationId xmlns:a16="http://schemas.microsoft.com/office/drawing/2014/main" id="{2E3EA56B-BEB0-4656-A20B-D15F03B7ACA1}"/>
              </a:ext>
            </a:extLst>
          </p:cNvPr>
          <p:cNvSpPr>
            <a:spLocks noGrp="1"/>
          </p:cNvSpPr>
          <p:nvPr>
            <p:ph type="ctrTitle"/>
          </p:nvPr>
        </p:nvSpPr>
        <p:spPr>
          <a:xfrm>
            <a:off x="0" y="1871624"/>
            <a:ext cx="6840000" cy="2291007"/>
          </a:xfrm>
        </p:spPr>
        <p:txBody>
          <a:bodyPr rtlCol="0">
            <a:normAutofit fontScale="90000"/>
          </a:bodyPr>
          <a:lstStyle/>
          <a:p>
            <a:pPr lvl="0">
              <a:spcBef>
                <a:spcPts val="640"/>
              </a:spcBef>
              <a:buClr>
                <a:schemeClr val="dk1"/>
              </a:buClr>
              <a:buSzPts val="3200"/>
            </a:pPr>
            <a:r>
              <a:rPr lang="pt-BR" dirty="0"/>
              <a:t>ANALISE TEMPORAL DA OCUPAÇÃO TERRITORIAL DO NÚCLEO LAGOA AZUL </a:t>
            </a:r>
            <a:r>
              <a:rPr lang="pt-BR" dirty="0">
                <a:latin typeface="Arial" panose="020B0604020202020204" pitchFamily="34" charset="0"/>
                <a:cs typeface="Arial" panose="020B0604020202020204" pitchFamily="34" charset="0"/>
              </a:rPr>
              <a:t>2</a:t>
            </a:r>
            <a:r>
              <a:rPr lang="pt-BR" dirty="0"/>
              <a:t> – JACAREÍ, SP</a:t>
            </a:r>
            <a:endParaRPr lang="pt-BR" b="1" dirty="0"/>
          </a:p>
        </p:txBody>
      </p:sp>
      <p:sp>
        <p:nvSpPr>
          <p:cNvPr id="7" name="Subtítulo 6">
            <a:extLst>
              <a:ext uri="{FF2B5EF4-FFF2-40B4-BE49-F238E27FC236}">
                <a16:creationId xmlns:a16="http://schemas.microsoft.com/office/drawing/2014/main" id="{DA0FE6D5-D475-4CBB-A6C2-E3D991A36891}"/>
              </a:ext>
            </a:extLst>
          </p:cNvPr>
          <p:cNvSpPr>
            <a:spLocks noGrp="1"/>
          </p:cNvSpPr>
          <p:nvPr>
            <p:ph type="subTitle" idx="1"/>
          </p:nvPr>
        </p:nvSpPr>
        <p:spPr>
          <a:xfrm>
            <a:off x="0" y="4153578"/>
            <a:ext cx="6840000" cy="1359982"/>
          </a:xfrm>
        </p:spPr>
        <p:txBody>
          <a:bodyPr rtlCol="0">
            <a:normAutofit fontScale="92500" lnSpcReduction="10000"/>
          </a:bodyPr>
          <a:lstStyle/>
          <a:p>
            <a:pPr marL="342900" lvl="0" indent="-342900">
              <a:spcBef>
                <a:spcPts val="480"/>
              </a:spcBef>
              <a:buClr>
                <a:srgbClr val="FF0000"/>
              </a:buClr>
              <a:buSzPts val="2400"/>
              <a:buChar char="•"/>
            </a:pPr>
            <a:r>
              <a:rPr lang="pt-BR" sz="2000" b="1" dirty="0"/>
              <a:t>Eduardo de Sousa Silveira </a:t>
            </a:r>
          </a:p>
          <a:p>
            <a:pPr marL="342900" lvl="0" indent="-342900">
              <a:spcBef>
                <a:spcPts val="480"/>
              </a:spcBef>
              <a:buClr>
                <a:srgbClr val="FF0000"/>
              </a:buClr>
              <a:buSzPts val="2400"/>
              <a:buChar char="•"/>
            </a:pPr>
            <a:r>
              <a:rPr lang="pt-BR" sz="2000" b="1" dirty="0"/>
              <a:t>Edvaldo </a:t>
            </a:r>
            <a:r>
              <a:rPr lang="pt-BR" sz="2000" b="1" dirty="0" err="1"/>
              <a:t>Consiglio</a:t>
            </a:r>
            <a:r>
              <a:rPr lang="pt-BR" sz="2000" b="1" dirty="0"/>
              <a:t> Machado</a:t>
            </a:r>
          </a:p>
          <a:p>
            <a:pPr marL="342900" lvl="0" indent="-342900">
              <a:spcBef>
                <a:spcPts val="480"/>
              </a:spcBef>
              <a:buClr>
                <a:srgbClr val="FF0000"/>
              </a:buClr>
              <a:buSzPts val="2400"/>
              <a:buChar char="•"/>
            </a:pPr>
            <a:r>
              <a:rPr lang="pt-BR" sz="2000" b="1" dirty="0"/>
              <a:t>Paula Victoria</a:t>
            </a:r>
            <a:endParaRPr lang="pt-BR" dirty="0"/>
          </a:p>
          <a:p>
            <a:pPr marL="342900" lvl="0" indent="-342900">
              <a:spcBef>
                <a:spcPts val="480"/>
              </a:spcBef>
              <a:buClr>
                <a:srgbClr val="FF0000"/>
              </a:buClr>
              <a:buSzPts val="2400"/>
              <a:buChar char="•"/>
            </a:pPr>
            <a:r>
              <a:rPr lang="pt-BR" sz="2000" b="1" dirty="0"/>
              <a:t>Victor Sérgio Silva Barros</a:t>
            </a:r>
          </a:p>
        </p:txBody>
      </p:sp>
      <p:sp>
        <p:nvSpPr>
          <p:cNvPr id="47" name="Forma livre: Forma 46" title="forma geométrica">
            <a:extLst>
              <a:ext uri="{FF2B5EF4-FFF2-40B4-BE49-F238E27FC236}">
                <a16:creationId xmlns:a16="http://schemas.microsoft.com/office/drawing/2014/main" id="{B6D0B8EE-8E06-4051-87BF-62C153F3FBBB}"/>
              </a:ext>
            </a:extLst>
          </p:cNvPr>
          <p:cNvSpPr/>
          <p:nvPr/>
        </p:nvSpPr>
        <p:spPr>
          <a:xfrm rot="4308689">
            <a:off x="6283752" y="133851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8" name="Google Shape;89;p1"/>
          <p:cNvSpPr txBox="1"/>
          <p:nvPr/>
        </p:nvSpPr>
        <p:spPr>
          <a:xfrm>
            <a:off x="2828903" y="6306105"/>
            <a:ext cx="6794932" cy="276959"/>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u="none" strike="noStrike" cap="none" dirty="0">
                <a:latin typeface="Calibri"/>
                <a:ea typeface="Calibri"/>
                <a:cs typeface="Calibri"/>
                <a:sym typeface="Calibri"/>
              </a:rPr>
              <a:t>Elaboração de proposta para um Projeto SIG – Curso de Geoprocessamento / 1sem 2020 – Fatec Jacareí </a:t>
            </a:r>
            <a:endParaRPr dirty="0"/>
          </a:p>
        </p:txBody>
      </p:sp>
    </p:spTree>
    <p:extLst>
      <p:ext uri="{BB962C8B-B14F-4D97-AF65-F5344CB8AC3E}">
        <p14:creationId xmlns:p14="http://schemas.microsoft.com/office/powerpoint/2010/main" val="1906430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5DEC2-3CE6-403C-843D-B88A8A456CA0}"/>
              </a:ext>
            </a:extLst>
          </p:cNvPr>
          <p:cNvSpPr>
            <a:spLocks noGrp="1"/>
          </p:cNvSpPr>
          <p:nvPr>
            <p:ph type="title"/>
          </p:nvPr>
        </p:nvSpPr>
        <p:spPr>
          <a:xfrm>
            <a:off x="108642" y="2534357"/>
            <a:ext cx="2408222" cy="1862405"/>
          </a:xfrm>
        </p:spPr>
        <p:txBody>
          <a:bodyPr rtlCol="0">
            <a:normAutofit/>
          </a:bodyPr>
          <a:lstStyle/>
          <a:p>
            <a:pPr lvl="0" algn="ctr">
              <a:spcBef>
                <a:spcPts val="0"/>
              </a:spcBef>
              <a:buClr>
                <a:schemeClr val="dk1"/>
              </a:buClr>
              <a:buSzPts val="2400"/>
            </a:pPr>
            <a:r>
              <a:rPr lang="pt-BR" sz="3600" dirty="0">
                <a:solidFill>
                  <a:schemeClr val="tx1"/>
                </a:solidFill>
                <a:latin typeface="Arial" panose="020B0604020202020204" pitchFamily="34" charset="0"/>
                <a:cs typeface="Arial" panose="020B0604020202020204" pitchFamily="34" charset="0"/>
              </a:rPr>
              <a:t>Dezembro </a:t>
            </a:r>
            <a:br>
              <a:rPr lang="pt-BR" sz="3600" dirty="0">
                <a:solidFill>
                  <a:schemeClr val="tx1"/>
                </a:solidFill>
                <a:latin typeface="Arial" panose="020B0604020202020204" pitchFamily="34" charset="0"/>
                <a:cs typeface="Arial" panose="020B0604020202020204" pitchFamily="34" charset="0"/>
              </a:rPr>
            </a:br>
            <a:r>
              <a:rPr lang="pt-BR" sz="3600" dirty="0">
                <a:solidFill>
                  <a:schemeClr val="tx1"/>
                </a:solidFill>
                <a:latin typeface="Arial" panose="020B0604020202020204" pitchFamily="34" charset="0"/>
                <a:cs typeface="Arial" panose="020B0604020202020204" pitchFamily="34" charset="0"/>
              </a:rPr>
              <a:t>de </a:t>
            </a:r>
            <a:br>
              <a:rPr lang="pt-BR" sz="3600" dirty="0">
                <a:solidFill>
                  <a:schemeClr val="tx1"/>
                </a:solidFill>
                <a:latin typeface="Arial" panose="020B0604020202020204" pitchFamily="34" charset="0"/>
                <a:cs typeface="Arial" panose="020B0604020202020204" pitchFamily="34" charset="0"/>
              </a:rPr>
            </a:br>
            <a:r>
              <a:rPr lang="pt-BR" sz="3200" dirty="0">
                <a:solidFill>
                  <a:schemeClr val="tx1"/>
                </a:solidFill>
                <a:latin typeface="Arial" panose="020B0604020202020204" pitchFamily="34" charset="0"/>
                <a:cs typeface="Arial" panose="020B0604020202020204" pitchFamily="34" charset="0"/>
              </a:rPr>
              <a:t>2020</a:t>
            </a:r>
          </a:p>
        </p:txBody>
      </p:sp>
      <p:pic>
        <p:nvPicPr>
          <p:cNvPr id="4" name="Google Shape;140;gcab452d7dd_0_19"/>
          <p:cNvPicPr preferRelativeResize="0"/>
          <p:nvPr/>
        </p:nvPicPr>
        <p:blipFill>
          <a:blip r:embed="rId3">
            <a:alphaModFix/>
          </a:blip>
          <a:stretch>
            <a:fillRect/>
          </a:stretch>
        </p:blipFill>
        <p:spPr>
          <a:xfrm>
            <a:off x="2361444" y="376412"/>
            <a:ext cx="9525756" cy="6178297"/>
          </a:xfrm>
          <a:prstGeom prst="rect">
            <a:avLst/>
          </a:prstGeom>
          <a:noFill/>
          <a:ln>
            <a:noFill/>
          </a:ln>
        </p:spPr>
      </p:pic>
    </p:spTree>
    <p:extLst>
      <p:ext uri="{BB962C8B-B14F-4D97-AF65-F5344CB8AC3E}">
        <p14:creationId xmlns:p14="http://schemas.microsoft.com/office/powerpoint/2010/main" val="121541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4B6193-F9F1-4C54-838F-77350B9FC5DC}"/>
              </a:ext>
            </a:extLst>
          </p:cNvPr>
          <p:cNvSpPr>
            <a:spLocks noGrp="1"/>
          </p:cNvSpPr>
          <p:nvPr>
            <p:ph type="title"/>
          </p:nvPr>
        </p:nvSpPr>
        <p:spPr>
          <a:xfrm>
            <a:off x="506992" y="144856"/>
            <a:ext cx="6192571" cy="1514193"/>
          </a:xfrm>
        </p:spPr>
        <p:txBody>
          <a:bodyPr rtlCol="0">
            <a:normAutofit/>
          </a:bodyPr>
          <a:lstStyle/>
          <a:p>
            <a:r>
              <a:rPr lang="pt-BR" sz="2800" b="1" i="1" dirty="0">
                <a:latin typeface="Tahoma"/>
                <a:ea typeface="Tahoma"/>
                <a:cs typeface="Tahoma"/>
                <a:sym typeface="Tahoma"/>
              </a:rPr>
              <a:t>Caracterização da área de estudo em função do tema abordado.</a:t>
            </a:r>
            <a:endParaRPr lang="pt-BR" sz="2800" dirty="0"/>
          </a:p>
        </p:txBody>
      </p:sp>
      <p:sp>
        <p:nvSpPr>
          <p:cNvPr id="27" name="Espaço Reservado para Conteúdo 26"/>
          <p:cNvSpPr>
            <a:spLocks noGrp="1"/>
          </p:cNvSpPr>
          <p:nvPr>
            <p:ph idx="1"/>
          </p:nvPr>
        </p:nvSpPr>
        <p:spPr>
          <a:xfrm>
            <a:off x="400616" y="1369337"/>
            <a:ext cx="10101403" cy="4986196"/>
          </a:xfrm>
        </p:spPr>
        <p:txBody>
          <a:bodyPr>
            <a:normAutofit fontScale="77500" lnSpcReduction="20000"/>
          </a:bodyPr>
          <a:lstStyle/>
          <a:p>
            <a:pPr marL="342900" lvl="0" indent="-292100">
              <a:spcBef>
                <a:spcPts val="0"/>
              </a:spcBef>
              <a:buClr>
                <a:schemeClr val="dk1"/>
              </a:buClr>
              <a:buSzPct val="100000"/>
              <a:buNone/>
            </a:pPr>
            <a:endParaRPr lang="pt-BR" dirty="0"/>
          </a:p>
          <a:p>
            <a:pPr marL="160020" indent="0" algn="just">
              <a:spcBef>
                <a:spcPts val="256"/>
              </a:spcBef>
              <a:buSzPct val="100000"/>
              <a:buNone/>
            </a:pPr>
            <a:r>
              <a:rPr lang="pt-BR" sz="2400" dirty="0">
                <a:solidFill>
                  <a:schemeClr val="tx1"/>
                </a:solidFill>
              </a:rPr>
              <a:t>A área de estudo se encontra ao norte do município de Jacareí, em uma área de propriedade particular e mais ao Sul fica um Bairro regular chamado Parque Meia Lua</a:t>
            </a:r>
            <a:r>
              <a:rPr lang="pt-BR" sz="1200" dirty="0">
                <a:solidFill>
                  <a:schemeClr val="tx1"/>
                </a:solidFill>
              </a:rPr>
              <a:t>, </a:t>
            </a:r>
            <a:r>
              <a:rPr lang="pt-BR" sz="2400" dirty="0">
                <a:solidFill>
                  <a:schemeClr val="tx1"/>
                </a:solidFill>
              </a:rPr>
              <a:t>segundo os dados da prefeitura. </a:t>
            </a:r>
          </a:p>
          <a:p>
            <a:pPr marL="160020" indent="0" algn="just">
              <a:spcBef>
                <a:spcPts val="256"/>
              </a:spcBef>
              <a:buSzPct val="100000"/>
              <a:buNone/>
            </a:pPr>
            <a:endParaRPr lang="pt-BR" sz="2400" dirty="0">
              <a:solidFill>
                <a:schemeClr val="tx1"/>
              </a:solidFill>
            </a:endParaRPr>
          </a:p>
          <a:p>
            <a:pPr marL="160020" indent="0" algn="just">
              <a:spcBef>
                <a:spcPts val="256"/>
              </a:spcBef>
              <a:buSzPct val="100000"/>
              <a:buNone/>
            </a:pPr>
            <a:r>
              <a:rPr lang="pt-BR" sz="2400" dirty="0">
                <a:solidFill>
                  <a:schemeClr val="tx1"/>
                </a:solidFill>
              </a:rPr>
              <a:t>Com analise do Google Earth, a invasão começou no período de 2016, já possuía uma área irregular a direita do local. Ao redor da área verificou-se que já possuía lagos com extração de minérios, o Rio Paraíba, vegetação, algumas edificações já instalada e até um aterro sanitário.</a:t>
            </a:r>
          </a:p>
          <a:p>
            <a:pPr marL="0" lvl="0" indent="0" algn="just">
              <a:spcBef>
                <a:spcPts val="232"/>
              </a:spcBef>
              <a:buClr>
                <a:schemeClr val="dk1"/>
              </a:buClr>
              <a:buSzPct val="100000"/>
              <a:buNone/>
            </a:pPr>
            <a:endParaRPr lang="pt-BR" sz="2400" dirty="0">
              <a:solidFill>
                <a:schemeClr val="tx1"/>
              </a:solidFill>
            </a:endParaRPr>
          </a:p>
          <a:p>
            <a:pPr marL="160020" lvl="0" indent="0" algn="just">
              <a:spcBef>
                <a:spcPts val="232"/>
              </a:spcBef>
              <a:buSzPct val="100000"/>
              <a:buNone/>
            </a:pPr>
            <a:r>
              <a:rPr lang="pt-BR" sz="2400" dirty="0">
                <a:solidFill>
                  <a:schemeClr val="tx1"/>
                </a:solidFill>
              </a:rPr>
              <a:t>Com imagens  de satélite mais recentes do ano 2020 e a ferramenta do Google Earth, traçou um polígono para calcular o tamanho da  área que foi de 6.0828,79 m². </a:t>
            </a:r>
          </a:p>
          <a:p>
            <a:pPr marL="342900" lvl="0" algn="just">
              <a:spcBef>
                <a:spcPts val="232"/>
              </a:spcBef>
              <a:buSzPct val="100000"/>
            </a:pPr>
            <a:endParaRPr lang="pt-BR" sz="2400" dirty="0">
              <a:solidFill>
                <a:schemeClr val="tx1"/>
              </a:solidFill>
            </a:endParaRPr>
          </a:p>
          <a:p>
            <a:pPr marL="160020" lvl="0" indent="0" algn="just">
              <a:spcBef>
                <a:spcPts val="232"/>
              </a:spcBef>
              <a:buSzPct val="100000"/>
              <a:buNone/>
            </a:pPr>
            <a:r>
              <a:rPr lang="pt-BR" sz="2400" dirty="0">
                <a:solidFill>
                  <a:schemeClr val="tx1"/>
                </a:solidFill>
              </a:rPr>
              <a:t>A falta de moradia para a população de baixa renda, principalmente nas grandes e médias cidades, tem dado causa às invasões e loteamentos irregulares, que vêm se constituindo num dos maiores problemas da atualidade, como a desagregação social. (FREITAS, 2020) Como o aumento populacional e a baixa renda, pessoas que não possuíam residência ou não tinham condições para pagar aluguel, se apossaram da área privada denomina hoje, Lagoa Azul 2, como uma maneira de encontrar um lugar para morar.</a:t>
            </a:r>
          </a:p>
          <a:p>
            <a:pPr marL="342900" lvl="0" algn="just">
              <a:spcBef>
                <a:spcPts val="232"/>
              </a:spcBef>
              <a:buSzPct val="100000"/>
            </a:pPr>
            <a:endParaRPr lang="pt-BR" sz="2400" dirty="0">
              <a:solidFill>
                <a:schemeClr val="tx1"/>
              </a:solidFill>
            </a:endParaRPr>
          </a:p>
          <a:p>
            <a:pPr marL="160020" lvl="0" indent="0" algn="just">
              <a:spcBef>
                <a:spcPts val="232"/>
              </a:spcBef>
              <a:buSzPct val="100000"/>
              <a:buNone/>
            </a:pPr>
            <a:r>
              <a:rPr lang="pt-BR" sz="2400" dirty="0">
                <a:solidFill>
                  <a:schemeClr val="tx1"/>
                </a:solidFill>
              </a:rPr>
              <a:t>Essa ocupação irregular hoje, se caracteriza por precariedade. Pois não há uma infraestrutura básica adequada que atenda as necessidades dos moradores locais, como acesso a água, energia, coleta de esgoto e de lixo.</a:t>
            </a:r>
          </a:p>
        </p:txBody>
      </p:sp>
      <p:sp>
        <p:nvSpPr>
          <p:cNvPr id="3" name="Elipse 2"/>
          <p:cNvSpPr/>
          <p:nvPr/>
        </p:nvSpPr>
        <p:spPr>
          <a:xfrm>
            <a:off x="10683089" y="1369337"/>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Espaço Reservado para Imagem 162" descr="Palmeira">
            <a:extLst>
              <a:ext uri="{FF2B5EF4-FFF2-40B4-BE49-F238E27FC236}">
                <a16:creationId xmlns:a16="http://schemas.microsoft.com/office/drawing/2014/main" id="{B21D58C1-B806-40E0-9006-675AF7916756}"/>
              </a:ext>
            </a:extLst>
          </p:cNvPr>
          <p:cNvPicPr>
            <a:picLocks noChangeAspect="1"/>
          </p:cNvPicPr>
          <p:nvPr/>
        </p:nvPicPr>
        <p:blipFill rotWithShape="1">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767573" y="1382131"/>
            <a:ext cx="848024" cy="854075"/>
          </a:xfrm>
          <a:prstGeom prst="rect">
            <a:avLst/>
          </a:prstGeom>
        </p:spPr>
      </p:pic>
      <p:sp>
        <p:nvSpPr>
          <p:cNvPr id="10" name="Elipse 9"/>
          <p:cNvSpPr/>
          <p:nvPr/>
        </p:nvSpPr>
        <p:spPr>
          <a:xfrm>
            <a:off x="10683089" y="2594164"/>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Espaço Reservado para Imagem 34" descr="Grupo">
            <a:extLst>
              <a:ext uri="{FF2B5EF4-FFF2-40B4-BE49-F238E27FC236}">
                <a16:creationId xmlns:a16="http://schemas.microsoft.com/office/drawing/2014/main" id="{29D864EF-7534-4411-9666-4707F93191F9}"/>
              </a:ext>
            </a:extLst>
          </p:cNvPr>
          <p:cNvPicPr>
            <a:picLocks noChangeAspect="1"/>
          </p:cNvPicPr>
          <p:nvPr/>
        </p:nvPicPr>
        <p:blipFill rotWithShape="1">
          <a:blip r:embed="rId5" cstate="screen">
            <a:biLevel thresh="25000"/>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767573" y="2679826"/>
            <a:ext cx="781207" cy="781207"/>
          </a:xfrm>
          <a:prstGeom prst="rect">
            <a:avLst/>
          </a:prstGeom>
        </p:spPr>
      </p:pic>
      <p:sp>
        <p:nvSpPr>
          <p:cNvPr id="12" name="Elipse 11"/>
          <p:cNvSpPr/>
          <p:nvPr/>
        </p:nvSpPr>
        <p:spPr>
          <a:xfrm>
            <a:off x="10683089" y="4041210"/>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Elemento gráfico 23" descr="Jornal" title="Espaço Reservado para Ícone">
            <a:extLst>
              <a:ext uri="{FF2B5EF4-FFF2-40B4-BE49-F238E27FC236}">
                <a16:creationId xmlns:a16="http://schemas.microsoft.com/office/drawing/2014/main" id="{87FF2375-B49A-4319-B4DC-3C80BAD9BB84}"/>
              </a:ext>
            </a:extLst>
          </p:cNvPr>
          <p:cNvPicPr>
            <a:picLocks noChangeAspect="1"/>
          </p:cNvPicPr>
          <p:nvPr/>
        </p:nvPicPr>
        <p:blipFill>
          <a:blip r:embed="rId7" cstate="screen">
            <a:lum bright="70000" contrast="-7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826394" y="4151695"/>
            <a:ext cx="645898" cy="645898"/>
          </a:xfrm>
          <a:prstGeom prst="rect">
            <a:avLst/>
          </a:prstGeom>
        </p:spPr>
      </p:pic>
      <p:sp>
        <p:nvSpPr>
          <p:cNvPr id="14" name="Elipse 13"/>
          <p:cNvSpPr/>
          <p:nvPr/>
        </p:nvSpPr>
        <p:spPr>
          <a:xfrm>
            <a:off x="10691922" y="5207598"/>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Espaço Reservado para Imagem 164" descr="Fábrica">
            <a:extLst>
              <a:ext uri="{FF2B5EF4-FFF2-40B4-BE49-F238E27FC236}">
                <a16:creationId xmlns:a16="http://schemas.microsoft.com/office/drawing/2014/main" id="{6D714D76-10CE-413E-BCF3-42860232AB97}"/>
              </a:ext>
            </a:extLst>
          </p:cNvPr>
          <p:cNvPicPr>
            <a:picLocks noChangeAspect="1"/>
          </p:cNvPicPr>
          <p:nvPr/>
        </p:nvPicPr>
        <p:blipFill rotWithShape="1">
          <a:blip r:embed="rId9" cstate="screen">
            <a:biLevel thresh="25000"/>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0781351" y="5207598"/>
            <a:ext cx="781207" cy="781207"/>
          </a:xfrm>
          <a:prstGeom prst="rect">
            <a:avLst/>
          </a:prstGeom>
        </p:spPr>
      </p:pic>
    </p:spTree>
    <p:extLst>
      <p:ext uri="{BB962C8B-B14F-4D97-AF65-F5344CB8AC3E}">
        <p14:creationId xmlns:p14="http://schemas.microsoft.com/office/powerpoint/2010/main" val="849459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4B6193-F9F1-4C54-838F-77350B9FC5DC}"/>
              </a:ext>
            </a:extLst>
          </p:cNvPr>
          <p:cNvSpPr>
            <a:spLocks noGrp="1"/>
          </p:cNvSpPr>
          <p:nvPr>
            <p:ph type="title"/>
          </p:nvPr>
        </p:nvSpPr>
        <p:spPr>
          <a:xfrm>
            <a:off x="506992" y="144856"/>
            <a:ext cx="6192571" cy="1514193"/>
          </a:xfrm>
        </p:spPr>
        <p:txBody>
          <a:bodyPr rtlCol="0">
            <a:normAutofit/>
          </a:bodyPr>
          <a:lstStyle/>
          <a:p>
            <a:r>
              <a:rPr lang="pt-BR" sz="2800" b="1" i="1" dirty="0">
                <a:latin typeface="Tahoma"/>
                <a:ea typeface="Tahoma"/>
                <a:cs typeface="Tahoma"/>
                <a:sym typeface="Tahoma"/>
              </a:rPr>
              <a:t>Referências Bibliográficas</a:t>
            </a:r>
            <a:endParaRPr lang="pt-BR" sz="2800" dirty="0"/>
          </a:p>
        </p:txBody>
      </p:sp>
      <p:sp>
        <p:nvSpPr>
          <p:cNvPr id="27" name="Espaço Reservado para Conteúdo 26"/>
          <p:cNvSpPr>
            <a:spLocks noGrp="1"/>
          </p:cNvSpPr>
          <p:nvPr>
            <p:ph idx="1"/>
          </p:nvPr>
        </p:nvSpPr>
        <p:spPr>
          <a:xfrm>
            <a:off x="400616" y="1369337"/>
            <a:ext cx="10101403" cy="4986196"/>
          </a:xfrm>
        </p:spPr>
        <p:txBody>
          <a:bodyPr>
            <a:normAutofit fontScale="85000" lnSpcReduction="10000"/>
          </a:bodyPr>
          <a:lstStyle/>
          <a:p>
            <a:pPr marL="0" indent="0" algn="l">
              <a:buNone/>
            </a:pPr>
            <a:r>
              <a:rPr lang="pt-BR" sz="2400" b="0" dirty="0">
                <a:solidFill>
                  <a:srgbClr val="000000"/>
                </a:solidFill>
                <a:effectLst/>
                <a:latin typeface="Calibri" panose="020F0502020204030204" pitchFamily="34" charset="0"/>
                <a:cs typeface="Calibri" panose="020F0502020204030204" pitchFamily="34" charset="0"/>
              </a:rPr>
              <a:t>Freitas, Gilberto Passos de. </a:t>
            </a:r>
            <a:r>
              <a:rPr lang="pt-BR" sz="2400" dirty="0">
                <a:solidFill>
                  <a:srgbClr val="000000"/>
                </a:solidFill>
                <a:latin typeface="Calibri" panose="020F0502020204030204" pitchFamily="34" charset="0"/>
                <a:cs typeface="Calibri" panose="020F0502020204030204" pitchFamily="34" charset="0"/>
              </a:rPr>
              <a:t>Direito à moradia, ocupações irregulares, regularização fundiária e segurança pública. Revista do Advogado, </a:t>
            </a:r>
            <a:r>
              <a:rPr lang="pt-BR" sz="2400" b="0" dirty="0" err="1">
                <a:solidFill>
                  <a:srgbClr val="000000"/>
                </a:solidFill>
                <a:effectLst/>
                <a:latin typeface="Calibri" panose="020F0502020204030204" pitchFamily="34" charset="0"/>
                <a:cs typeface="Calibri" panose="020F0502020204030204" pitchFamily="34" charset="0"/>
              </a:rPr>
              <a:t>Säo</a:t>
            </a:r>
            <a:r>
              <a:rPr lang="pt-BR" sz="2400" b="0" dirty="0">
                <a:solidFill>
                  <a:srgbClr val="000000"/>
                </a:solidFill>
                <a:effectLst/>
                <a:latin typeface="Calibri" panose="020F0502020204030204" pitchFamily="34" charset="0"/>
                <a:cs typeface="Calibri" panose="020F0502020204030204" pitchFamily="34" charset="0"/>
              </a:rPr>
              <a:t> Paulo,</a:t>
            </a:r>
            <a:r>
              <a:rPr lang="pt-BR" sz="2400" dirty="0">
                <a:solidFill>
                  <a:srgbClr val="000000"/>
                </a:solidFill>
                <a:latin typeface="Calibri" panose="020F0502020204030204" pitchFamily="34" charset="0"/>
                <a:cs typeface="Calibri" panose="020F0502020204030204" pitchFamily="34" charset="0"/>
              </a:rPr>
              <a:t> Nº 145, 14 p, abr. 2020. </a:t>
            </a:r>
          </a:p>
          <a:p>
            <a:pPr marL="6350" lvl="0" indent="0" algn="l" rtl="0">
              <a:lnSpc>
                <a:spcPct val="115000"/>
              </a:lnSpc>
              <a:spcBef>
                <a:spcPts val="0"/>
              </a:spcBef>
              <a:spcAft>
                <a:spcPts val="0"/>
              </a:spcAft>
              <a:buSzPts val="1700"/>
              <a:buNone/>
            </a:pPr>
            <a:endParaRPr lang="pt-BR" sz="2400" dirty="0">
              <a:solidFill>
                <a:srgbClr val="000000"/>
              </a:solidFill>
              <a:latin typeface="Calibri" panose="020F0502020204030204" pitchFamily="34" charset="0"/>
              <a:cs typeface="Calibri" panose="020F0502020204030204" pitchFamily="34" charset="0"/>
            </a:endParaRPr>
          </a:p>
          <a:p>
            <a:pPr marL="0" lvl="0" indent="0" algn="l" rtl="0">
              <a:lnSpc>
                <a:spcPct val="115000"/>
              </a:lnSpc>
              <a:spcBef>
                <a:spcPts val="0"/>
              </a:spcBef>
              <a:spcAft>
                <a:spcPts val="0"/>
              </a:spcAft>
              <a:buSzPts val="1900"/>
              <a:buNone/>
            </a:pPr>
            <a:r>
              <a:rPr lang="pt-BR" sz="2400" dirty="0">
                <a:solidFill>
                  <a:srgbClr val="000000"/>
                </a:solidFill>
                <a:latin typeface="Calibri" panose="020F0502020204030204" pitchFamily="34" charset="0"/>
                <a:cs typeface="Calibri" panose="020F0502020204030204" pitchFamily="34" charset="0"/>
              </a:rPr>
              <a:t> </a:t>
            </a:r>
            <a:r>
              <a:rPr lang="pt-BR" sz="2400" dirty="0">
                <a:solidFill>
                  <a:srgbClr val="000000"/>
                </a:solidFill>
                <a:highlight>
                  <a:srgbClr val="FFFFFF"/>
                </a:highlight>
                <a:latin typeface="Calibri" panose="020F0502020204030204" pitchFamily="34" charset="0"/>
                <a:cs typeface="Calibri" panose="020F0502020204030204" pitchFamily="34" charset="0"/>
              </a:rPr>
              <a:t>Andrade, Daniel de; SOUZA, Adriane Aparecida Moreira; GOMES, Cilene. Análise temporal da expansão urbana nos municípios do Vale do Paraíba Paulista. Mercator, Fortaleza, v. 1, 1-15., abr. 2019. Disponível em: </a:t>
            </a:r>
            <a:r>
              <a:rPr lang="pt-BR" sz="2400" u="sng" dirty="0">
                <a:solidFill>
                  <a:srgbClr val="000000"/>
                </a:solidFill>
                <a:highlight>
                  <a:srgbClr val="FFFFFF"/>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https://www.scielo.br/</a:t>
            </a:r>
            <a:r>
              <a:rPr lang="pt-BR" sz="2400" u="sng" dirty="0" err="1">
                <a:solidFill>
                  <a:srgbClr val="000000"/>
                </a:solidFill>
                <a:highlight>
                  <a:srgbClr val="FFFFFF"/>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pdf</a:t>
            </a:r>
            <a:r>
              <a:rPr lang="pt-BR" sz="2400" u="sng" dirty="0">
                <a:solidFill>
                  <a:srgbClr val="000000"/>
                </a:solidFill>
                <a:highlight>
                  <a:srgbClr val="FFFFFF"/>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t>
            </a:r>
            <a:r>
              <a:rPr lang="pt-BR" sz="2400" u="sng" dirty="0" err="1">
                <a:solidFill>
                  <a:srgbClr val="000000"/>
                </a:solidFill>
                <a:highlight>
                  <a:srgbClr val="FFFFFF"/>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mercator</a:t>
            </a:r>
            <a:r>
              <a:rPr lang="pt-BR" sz="2400" u="sng" dirty="0">
                <a:solidFill>
                  <a:srgbClr val="000000"/>
                </a:solidFill>
                <a:highlight>
                  <a:srgbClr val="FFFFFF"/>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/v18/en_1984-2201-mercator-18-e18005.pdf</a:t>
            </a:r>
            <a:r>
              <a:rPr lang="pt-BR" sz="2400" dirty="0">
                <a:solidFill>
                  <a:srgbClr val="000000"/>
                </a:solidFill>
                <a:highlight>
                  <a:srgbClr val="FFFFFF"/>
                </a:highlight>
                <a:latin typeface="Calibri" panose="020F0502020204030204" pitchFamily="34" charset="0"/>
                <a:cs typeface="Calibri" panose="020F0502020204030204" pitchFamily="34" charset="0"/>
              </a:rPr>
              <a:t>. . Acesso em: 25 mar. 2021.</a:t>
            </a:r>
          </a:p>
          <a:p>
            <a:pPr marL="0" lvl="0" indent="0" algn="l" rtl="0">
              <a:lnSpc>
                <a:spcPct val="115000"/>
              </a:lnSpc>
              <a:spcBef>
                <a:spcPts val="0"/>
              </a:spcBef>
              <a:spcAft>
                <a:spcPts val="0"/>
              </a:spcAft>
              <a:buSzPts val="1900"/>
              <a:buNone/>
            </a:pPr>
            <a:endParaRPr lang="pt-BR" sz="2400" dirty="0">
              <a:solidFill>
                <a:srgbClr val="000000"/>
              </a:solidFill>
              <a:highlight>
                <a:srgbClr val="FFFFFF"/>
              </a:highlight>
              <a:latin typeface="Calibri" panose="020F0502020204030204" pitchFamily="34" charset="0"/>
              <a:cs typeface="Calibri" panose="020F0502020204030204" pitchFamily="34" charset="0"/>
            </a:endParaRPr>
          </a:p>
          <a:p>
            <a:pPr marL="0" lvl="0" indent="0" algn="l" rtl="0">
              <a:lnSpc>
                <a:spcPct val="115000"/>
              </a:lnSpc>
              <a:spcBef>
                <a:spcPts val="0"/>
              </a:spcBef>
              <a:spcAft>
                <a:spcPts val="0"/>
              </a:spcAft>
              <a:buSzPts val="1900"/>
              <a:buNone/>
            </a:pPr>
            <a:r>
              <a:rPr lang="pt-BR" sz="2400" b="0" i="0" dirty="0">
                <a:solidFill>
                  <a:srgbClr val="000000"/>
                </a:solidFill>
                <a:effectLst/>
                <a:latin typeface="Calibri" panose="020F0502020204030204" pitchFamily="34" charset="0"/>
                <a:cs typeface="Calibri" panose="020F0502020204030204" pitchFamily="34" charset="0"/>
              </a:rPr>
              <a:t>Silva, G. A. B., David, P. L. D., &amp; Bianchi, G. (2017). A utilização do SIG para o planejamento urbano. </a:t>
            </a:r>
            <a:r>
              <a:rPr lang="pt-BR" sz="2400" b="0" i="1" dirty="0">
                <a:solidFill>
                  <a:srgbClr val="000000"/>
                </a:solidFill>
                <a:effectLst/>
                <a:latin typeface="Calibri" panose="020F0502020204030204" pitchFamily="34" charset="0"/>
                <a:cs typeface="Calibri" panose="020F0502020204030204" pitchFamily="34" charset="0"/>
              </a:rPr>
              <a:t>ANAP Brasil</a:t>
            </a:r>
            <a:r>
              <a:rPr lang="pt-BR" sz="2400" b="0" i="0" dirty="0">
                <a:solidFill>
                  <a:srgbClr val="000000"/>
                </a:solidFill>
                <a:effectLst/>
                <a:latin typeface="Calibri" panose="020F0502020204030204" pitchFamily="34" charset="0"/>
                <a:cs typeface="Calibri" panose="020F0502020204030204" pitchFamily="34" charset="0"/>
              </a:rPr>
              <a:t>, 10(21), 70-89. </a:t>
            </a:r>
            <a:r>
              <a:rPr lang="pt-BR" sz="2400" b="0" i="0" dirty="0">
                <a:solidFill>
                  <a:srgbClr val="000000"/>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http://dx.doi.org/10.17271/19843240102120171675</a:t>
            </a:r>
            <a:r>
              <a:rPr lang="pt-BR" sz="2400" b="0" i="0" dirty="0">
                <a:solidFill>
                  <a:srgbClr val="000000"/>
                </a:solidFill>
                <a:effectLst/>
                <a:latin typeface="Calibri" panose="020F0502020204030204" pitchFamily="34" charset="0"/>
                <a:cs typeface="Calibri" panose="020F0502020204030204" pitchFamily="34" charset="0"/>
              </a:rPr>
              <a:t>.</a:t>
            </a:r>
          </a:p>
          <a:p>
            <a:pPr marL="0" lvl="0" indent="0" algn="l" rtl="0">
              <a:lnSpc>
                <a:spcPct val="115000"/>
              </a:lnSpc>
              <a:spcBef>
                <a:spcPts val="0"/>
              </a:spcBef>
              <a:spcAft>
                <a:spcPts val="0"/>
              </a:spcAft>
              <a:buSzPts val="1900"/>
              <a:buNone/>
            </a:pPr>
            <a:endParaRPr lang="pt-BR" sz="2400" b="0" i="0" dirty="0">
              <a:solidFill>
                <a:srgbClr val="000000"/>
              </a:solidFill>
              <a:effectLst/>
              <a:latin typeface="Calibri" panose="020F0502020204030204" pitchFamily="34" charset="0"/>
              <a:cs typeface="Calibri" panose="020F0502020204030204" pitchFamily="34" charset="0"/>
            </a:endParaRPr>
          </a:p>
          <a:p>
            <a:pPr marL="0" lvl="0" indent="0" algn="l" rtl="0">
              <a:lnSpc>
                <a:spcPct val="115000"/>
              </a:lnSpc>
              <a:spcBef>
                <a:spcPts val="0"/>
              </a:spcBef>
              <a:spcAft>
                <a:spcPts val="0"/>
              </a:spcAft>
              <a:buSzPts val="1900"/>
              <a:buNone/>
            </a:pPr>
            <a:r>
              <a:rPr lang="pt-BR" sz="2400" b="0" i="0" dirty="0">
                <a:solidFill>
                  <a:srgbClr val="000000"/>
                </a:solidFill>
                <a:effectLst/>
                <a:latin typeface="Calibri" panose="020F0502020204030204" pitchFamily="34" charset="0"/>
                <a:cs typeface="Calibri" panose="020F0502020204030204" pitchFamily="34" charset="0"/>
              </a:rPr>
              <a:t>Silva, A. N. R.; Ramos, R. A. R.; Souza, L. C. L.; Rodrigues, D. S.; Mendes, J. F. G. (2004) SIG - Uma Plataforma para Introdução de Técnicas Emergentes no Planejamento Urbano, Regional e de Transportes: uma Ferramenta 3D para Análise Ambiental Urbana, Avaliação Multicritério, Redes neurais artificiais. São Carlos, SP, Edição dos Autores, 227 p.</a:t>
            </a:r>
            <a:endParaRPr lang="pt-BR" sz="2400" dirty="0">
              <a:solidFill>
                <a:srgbClr val="000000"/>
              </a:solidFill>
              <a:highlight>
                <a:srgbClr val="FFFFFF"/>
              </a:highlight>
              <a:latin typeface="Calibri" panose="020F0502020204030204" pitchFamily="34" charset="0"/>
              <a:cs typeface="Calibri" panose="020F0502020204030204" pitchFamily="34" charset="0"/>
            </a:endParaRPr>
          </a:p>
          <a:p>
            <a:pPr marL="342900" lvl="0" indent="-292100">
              <a:spcBef>
                <a:spcPts val="0"/>
              </a:spcBef>
              <a:buClr>
                <a:schemeClr val="dk1"/>
              </a:buClr>
              <a:buSzPct val="100000"/>
              <a:buNone/>
            </a:pPr>
            <a:endParaRPr lang="pt-BR" sz="24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7279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3000" y="609600"/>
            <a:ext cx="9875520" cy="621671"/>
          </a:xfrm>
        </p:spPr>
        <p:txBody>
          <a:bodyPr>
            <a:normAutofit fontScale="90000"/>
          </a:bodyPr>
          <a:lstStyle/>
          <a:p>
            <a:r>
              <a:rPr lang="pt-BR" dirty="0"/>
              <a:t>Justificativa</a:t>
            </a:r>
          </a:p>
        </p:txBody>
      </p:sp>
      <p:sp>
        <p:nvSpPr>
          <p:cNvPr id="3" name="Espaço Reservado para Conteúdo 2"/>
          <p:cNvSpPr>
            <a:spLocks noGrp="1"/>
          </p:cNvSpPr>
          <p:nvPr>
            <p:ph idx="1"/>
          </p:nvPr>
        </p:nvSpPr>
        <p:spPr>
          <a:xfrm>
            <a:off x="1143000" y="1321805"/>
            <a:ext cx="9872871" cy="4906979"/>
          </a:xfrm>
        </p:spPr>
        <p:txBody>
          <a:bodyPr>
            <a:normAutofit fontScale="55000" lnSpcReduction="20000"/>
          </a:bodyPr>
          <a:lstStyle/>
          <a:p>
            <a:pPr marL="0" lvl="0" indent="0" algn="just">
              <a:spcBef>
                <a:spcPts val="0"/>
              </a:spcBef>
              <a:buClr>
                <a:schemeClr val="dk1"/>
              </a:buClr>
              <a:buSzPct val="100000"/>
              <a:buNone/>
            </a:pPr>
            <a:r>
              <a:rPr lang="pt-BR" sz="2900" dirty="0">
                <a:solidFill>
                  <a:srgbClr val="000000"/>
                </a:solidFill>
              </a:rPr>
              <a:t>A falta de moradia para a população de baixa renda, principalmente nas grandes e médias cidades, tem dado causa às invasões e loteamentos irregulares, que vêm se constituindo num dos maiores problemas da atualidade, como a desagregação social (FREITAS, 2020)</a:t>
            </a:r>
          </a:p>
          <a:p>
            <a:pPr marL="0" lvl="0" indent="0" algn="just">
              <a:spcBef>
                <a:spcPts val="336"/>
              </a:spcBef>
              <a:buClr>
                <a:schemeClr val="dk1"/>
              </a:buClr>
              <a:buSzPct val="100000"/>
              <a:buNone/>
            </a:pPr>
            <a:endParaRPr lang="pt-BR" sz="2900" dirty="0">
              <a:solidFill>
                <a:srgbClr val="000000"/>
              </a:solidFill>
            </a:endParaRPr>
          </a:p>
          <a:p>
            <a:pPr marL="0" lvl="0" indent="0" algn="just">
              <a:spcBef>
                <a:spcPts val="336"/>
              </a:spcBef>
              <a:buClr>
                <a:schemeClr val="dk1"/>
              </a:buClr>
              <a:buSzPct val="100000"/>
              <a:buNone/>
            </a:pPr>
            <a:r>
              <a:rPr lang="pt-BR" sz="2900" dirty="0">
                <a:solidFill>
                  <a:srgbClr val="000000"/>
                </a:solidFill>
              </a:rPr>
              <a:t>Dado a isso, tem levado à formação de assentamentos irregulares, sem a mínima estrutura, serviços básicos, áreas verdes e institucionais. Consequentemente, as pessoas que ali vivem, sem a presença do Estado, se constituem num alvo fácil para a expansão do crime, geralmente comandado por organizações criminosas, onde encontram um campo propício para o tráfico e outras práticas criminosas (FREITAS, 2020)</a:t>
            </a:r>
            <a:endParaRPr lang="pt-BR" sz="2900" dirty="0">
              <a:solidFill>
                <a:srgbClr val="FF0000"/>
              </a:solidFill>
            </a:endParaRPr>
          </a:p>
          <a:p>
            <a:pPr marL="0" lvl="0" indent="0" algn="just">
              <a:spcBef>
                <a:spcPts val="336"/>
              </a:spcBef>
              <a:buClr>
                <a:schemeClr val="dk1"/>
              </a:buClr>
              <a:buSzPct val="100000"/>
              <a:buNone/>
            </a:pPr>
            <a:endParaRPr lang="pt-BR" sz="2900" dirty="0">
              <a:solidFill>
                <a:srgbClr val="0070C0"/>
              </a:solidFill>
            </a:endParaRPr>
          </a:p>
          <a:p>
            <a:pPr marL="0" lvl="0" indent="0" algn="just">
              <a:spcBef>
                <a:spcPts val="336"/>
              </a:spcBef>
              <a:buClr>
                <a:schemeClr val="dk1"/>
              </a:buClr>
              <a:buSzPct val="100000"/>
              <a:buNone/>
            </a:pPr>
            <a:r>
              <a:rPr lang="pt-BR" sz="2900" dirty="0">
                <a:solidFill>
                  <a:srgbClr val="FF0000"/>
                </a:solidFill>
              </a:rPr>
              <a:t>Como o munícipio lidou com esta situação ao longo do tempo, ver noticias jornal, o trabalhos publicados de como a prefeitura vem conduzindo esses casos no munícipio, apontar as dificuldades encontradas pelo poder público ??? Sempre citar a fonte bibliográfica.</a:t>
            </a:r>
          </a:p>
          <a:p>
            <a:pPr marL="0" lvl="0" indent="0" algn="just">
              <a:spcBef>
                <a:spcPts val="336"/>
              </a:spcBef>
              <a:buClr>
                <a:schemeClr val="dk1"/>
              </a:buClr>
              <a:buSzPct val="100000"/>
              <a:buNone/>
            </a:pPr>
            <a:r>
              <a:rPr lang="pt-BR" sz="2900" dirty="0">
                <a:solidFill>
                  <a:schemeClr val="tx1"/>
                </a:solidFill>
              </a:rPr>
              <a:t>Na cidade de Jacareí/SP uma área de propriedade particular foi invadida em meados de 2016, onde pessoas que </a:t>
            </a:r>
            <a:r>
              <a:rPr lang="pt-BR" sz="2900" dirty="0">
                <a:solidFill>
                  <a:schemeClr val="tx1"/>
                </a:solidFill>
                <a:highlight>
                  <a:srgbClr val="FFFF00"/>
                </a:highlight>
              </a:rPr>
              <a:t>não possuíam moradia própria,</a:t>
            </a:r>
          </a:p>
          <a:p>
            <a:pPr marL="0" lvl="0" indent="0" algn="just">
              <a:spcBef>
                <a:spcPts val="336"/>
              </a:spcBef>
              <a:buClr>
                <a:schemeClr val="dk1"/>
              </a:buClr>
              <a:buSzPct val="100000"/>
              <a:buNone/>
            </a:pPr>
            <a:r>
              <a:rPr lang="pt-BR" sz="2900" dirty="0">
                <a:solidFill>
                  <a:schemeClr val="tx1"/>
                </a:solidFill>
                <a:highlight>
                  <a:srgbClr val="FFFF00"/>
                </a:highlight>
              </a:rPr>
              <a:t> não teriam condições de pagar aluguel e estão cadastradas no Programa Minha Casa Minha Vida, entraram no local devido à difícil situação</a:t>
            </a:r>
          </a:p>
          <a:p>
            <a:pPr marL="0" lvl="0" indent="0" algn="just">
              <a:spcBef>
                <a:spcPts val="336"/>
              </a:spcBef>
              <a:buClr>
                <a:schemeClr val="dk1"/>
              </a:buClr>
              <a:buSzPct val="100000"/>
              <a:buNone/>
            </a:pPr>
            <a:r>
              <a:rPr lang="pt-BR" sz="2900" dirty="0">
                <a:solidFill>
                  <a:schemeClr val="tx1"/>
                </a:solidFill>
                <a:highlight>
                  <a:srgbClr val="FFFF00"/>
                </a:highlight>
              </a:rPr>
              <a:t> em que se encontravam. </a:t>
            </a:r>
            <a:r>
              <a:rPr lang="pt-BR" sz="2900" dirty="0">
                <a:solidFill>
                  <a:schemeClr val="tx1"/>
                </a:solidFill>
              </a:rPr>
              <a:t> </a:t>
            </a:r>
            <a:endParaRPr lang="pt-BR" sz="2900" dirty="0">
              <a:solidFill>
                <a:schemeClr val="tx1"/>
              </a:solidFill>
              <a:highlight>
                <a:srgbClr val="FFFF00"/>
              </a:highlight>
            </a:endParaRPr>
          </a:p>
          <a:p>
            <a:pPr marL="0" lvl="0" indent="0" algn="just">
              <a:spcBef>
                <a:spcPts val="336"/>
              </a:spcBef>
              <a:buClr>
                <a:schemeClr val="dk1"/>
              </a:buClr>
              <a:buSzPct val="100000"/>
              <a:buNone/>
            </a:pPr>
            <a:r>
              <a:rPr lang="pt-BR" sz="2900" dirty="0">
                <a:solidFill>
                  <a:schemeClr val="tx1"/>
                </a:solidFill>
              </a:rPr>
              <a:t>Proprietários do local tentaram retirar as pessoas mas não conseguiram e em menos de 1 ano as pessoas já se apossaram e começaram a construir no local, hoje são 400 pessoas que moram na região e as casas até já são de alvenaria.</a:t>
            </a:r>
          </a:p>
          <a:p>
            <a:pPr marL="0" lvl="0" indent="0">
              <a:spcBef>
                <a:spcPts val="336"/>
              </a:spcBef>
              <a:buClr>
                <a:schemeClr val="dk1"/>
              </a:buClr>
              <a:buSzPct val="100000"/>
              <a:buNone/>
            </a:pPr>
            <a:r>
              <a:rPr lang="pt-BR" sz="2900" dirty="0">
                <a:solidFill>
                  <a:schemeClr val="tx1"/>
                </a:solidFill>
              </a:rPr>
              <a:t>A pesquisa propõe um estudo temporal da área para análise do rápido crescimento urbano e de como isso afetou o solo de forma ambiental e as famílias que ali residem atualmente.</a:t>
            </a:r>
            <a:r>
              <a:rPr lang="pt-BR" sz="2400" dirty="0">
                <a:solidFill>
                  <a:schemeClr val="tx1"/>
                </a:solidFill>
              </a:rPr>
              <a:t> (FREITAS,2020)</a:t>
            </a:r>
            <a:br>
              <a:rPr lang="pt-BR" dirty="0">
                <a:solidFill>
                  <a:schemeClr val="tx1"/>
                </a:solidFill>
              </a:rPr>
            </a:br>
            <a:endParaRPr lang="pt-BR" dirty="0">
              <a:solidFill>
                <a:schemeClr val="tx1"/>
              </a:solidFill>
            </a:endParaRPr>
          </a:p>
          <a:p>
            <a:pPr marL="0" lvl="0" indent="0" algn="just">
              <a:spcBef>
                <a:spcPts val="336"/>
              </a:spcBef>
              <a:buClr>
                <a:schemeClr val="dk1"/>
              </a:buClr>
              <a:buSzPct val="100000"/>
              <a:buNone/>
            </a:pPr>
            <a:endParaRPr lang="pt-BR" dirty="0">
              <a:solidFill>
                <a:schemeClr val="tx1"/>
              </a:solidFill>
            </a:endParaRPr>
          </a:p>
        </p:txBody>
      </p:sp>
    </p:spTree>
    <p:extLst>
      <p:ext uri="{BB962C8B-B14F-4D97-AF65-F5344CB8AC3E}">
        <p14:creationId xmlns:p14="http://schemas.microsoft.com/office/powerpoint/2010/main" val="83093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3000" y="609600"/>
            <a:ext cx="9875520" cy="621671"/>
          </a:xfrm>
        </p:spPr>
        <p:txBody>
          <a:bodyPr>
            <a:normAutofit fontScale="90000"/>
          </a:bodyPr>
          <a:lstStyle/>
          <a:p>
            <a:r>
              <a:rPr lang="pt-BR" dirty="0"/>
              <a:t>Justificativa</a:t>
            </a:r>
          </a:p>
        </p:txBody>
      </p:sp>
      <p:sp>
        <p:nvSpPr>
          <p:cNvPr id="3" name="Espaço Reservado para Conteúdo 2"/>
          <p:cNvSpPr>
            <a:spLocks noGrp="1"/>
          </p:cNvSpPr>
          <p:nvPr>
            <p:ph idx="1"/>
          </p:nvPr>
        </p:nvSpPr>
        <p:spPr>
          <a:xfrm>
            <a:off x="1143000" y="1321805"/>
            <a:ext cx="10308102" cy="4906979"/>
          </a:xfrm>
        </p:spPr>
        <p:txBody>
          <a:bodyPr>
            <a:noAutofit/>
          </a:bodyPr>
          <a:lstStyle/>
          <a:p>
            <a:pPr marL="0" lvl="0" indent="0">
              <a:spcBef>
                <a:spcPts val="336"/>
              </a:spcBef>
              <a:buClr>
                <a:schemeClr val="dk1"/>
              </a:buClr>
              <a:buSzPct val="100000"/>
              <a:buNone/>
            </a:pPr>
            <a:r>
              <a:rPr lang="pt-BR" sz="2000" dirty="0">
                <a:solidFill>
                  <a:srgbClr val="000000"/>
                </a:solidFill>
                <a:latin typeface="Calibri" panose="020F0502020204030204" pitchFamily="34" charset="0"/>
                <a:cs typeface="Calibri" panose="020F0502020204030204" pitchFamily="34" charset="0"/>
              </a:rPr>
              <a:t>O SIG é um “conjunto de programas, equipamentos, metodologia, dados e pessoas (usuários), perfeitamente integrados, de forma a tornar possível a coleta, o armazenamento, o processamento e a análise de dados georreferenciados, bem como a produção de informação derivada de sua aplicação” (SILVA, 2004). </a:t>
            </a:r>
          </a:p>
          <a:p>
            <a:pPr marL="0" lvl="0" indent="0">
              <a:spcBef>
                <a:spcPts val="336"/>
              </a:spcBef>
              <a:buClr>
                <a:schemeClr val="dk1"/>
              </a:buClr>
              <a:buSzPct val="100000"/>
              <a:buNone/>
            </a:pPr>
            <a:r>
              <a:rPr lang="pt-BR" sz="2000" dirty="0">
                <a:solidFill>
                  <a:srgbClr val="000000"/>
                </a:solidFill>
                <a:latin typeface="Calibri" panose="020F0502020204030204" pitchFamily="34" charset="0"/>
                <a:cs typeface="Calibri" panose="020F0502020204030204" pitchFamily="34" charset="0"/>
              </a:rPr>
              <a:t>“</a:t>
            </a:r>
          </a:p>
          <a:p>
            <a:pPr marL="0" lvl="0" indent="0">
              <a:spcBef>
                <a:spcPts val="336"/>
              </a:spcBef>
              <a:buClr>
                <a:schemeClr val="dk1"/>
              </a:buClr>
              <a:buSzPct val="100000"/>
              <a:buNone/>
            </a:pPr>
            <a:r>
              <a:rPr lang="pt-BR" sz="2000" dirty="0">
                <a:solidFill>
                  <a:srgbClr val="000000"/>
                </a:solidFill>
                <a:latin typeface="Calibri" panose="020F0502020204030204" pitchFamily="34" charset="0"/>
                <a:cs typeface="Calibri" panose="020F0502020204030204" pitchFamily="34" charset="0"/>
              </a:rPr>
              <a:t>Além disso, o SIG agiliza o direcionamento das decisões das prefeituras. “Em Tupã, uma cidade localizada no estado de São Paulo, a 530 km de distância da capital, a Prefeitura adotou a implantação do SIG, para resolver alguns problemas habituais que continuam aos longos de anos. </a:t>
            </a:r>
            <a:r>
              <a:rPr lang="pt-BR" sz="2000" b="0" i="0" dirty="0">
                <a:solidFill>
                  <a:srgbClr val="000000"/>
                </a:solidFill>
                <a:effectLst/>
                <a:latin typeface="Calibri" panose="020F0502020204030204" pitchFamily="34" charset="0"/>
                <a:cs typeface="Calibri" panose="020F0502020204030204" pitchFamily="34" charset="0"/>
              </a:rPr>
              <a:t>Uma das utilizações feita pela prefeitura de Tupã, foi analisar se os imóveis estão com a metragem quadrada de acordo com os registros do IPTU. </a:t>
            </a:r>
            <a:r>
              <a:rPr lang="pt-BR" sz="2000" dirty="0">
                <a:solidFill>
                  <a:srgbClr val="000000"/>
                </a:solidFill>
                <a:latin typeface="Calibri" panose="020F0502020204030204" pitchFamily="34" charset="0"/>
                <a:cs typeface="Calibri" panose="020F0502020204030204" pitchFamily="34" charset="0"/>
              </a:rPr>
              <a:t>” (SILVA, 2017). </a:t>
            </a:r>
          </a:p>
          <a:p>
            <a:pPr marL="0" lvl="0" indent="0">
              <a:spcBef>
                <a:spcPts val="336"/>
              </a:spcBef>
              <a:buClr>
                <a:schemeClr val="dk1"/>
              </a:buClr>
              <a:buSzPct val="100000"/>
              <a:buNone/>
            </a:pPr>
            <a:br>
              <a:rPr lang="pt-BR" sz="2000" dirty="0">
                <a:solidFill>
                  <a:srgbClr val="000000"/>
                </a:solidFill>
                <a:latin typeface="Calibri" panose="020F0502020204030204" pitchFamily="34" charset="0"/>
                <a:cs typeface="Calibri" panose="020F0502020204030204" pitchFamily="34" charset="0"/>
              </a:rPr>
            </a:br>
            <a:endParaRPr lang="pt-BR" sz="2000" dirty="0">
              <a:solidFill>
                <a:srgbClr val="000000"/>
              </a:solidFill>
              <a:latin typeface="Calibri" panose="020F0502020204030204" pitchFamily="34" charset="0"/>
              <a:cs typeface="Calibri" panose="020F0502020204030204" pitchFamily="34" charset="0"/>
            </a:endParaRPr>
          </a:p>
          <a:p>
            <a:pPr marL="0" lvl="0" indent="0">
              <a:spcBef>
                <a:spcPts val="336"/>
              </a:spcBef>
              <a:buClr>
                <a:schemeClr val="dk1"/>
              </a:buClr>
              <a:buSzPct val="100000"/>
              <a:buNone/>
            </a:pPr>
            <a:r>
              <a:rPr lang="pt-BR" sz="2000" dirty="0">
                <a:solidFill>
                  <a:srgbClr val="000000"/>
                </a:solidFill>
                <a:latin typeface="Calibri" panose="020F0502020204030204" pitchFamily="34" charset="0"/>
                <a:cs typeface="Calibri" panose="020F0502020204030204" pitchFamily="34" charset="0"/>
              </a:rPr>
              <a:t>“Com o SIG, Birigui teria a possibilidade da realização um senso social na cidade para determinar precisamente o local que tem mais famílias carentes, regiões com carência de edifícios públicos, como por exemplo, creches, escolas, UBS, centros de lazer, também pode ser decidido onde há a necessidade de manutenções hidro sanitárias, em redes de energia elétrica e em pavimentações (SILVA, 2017)</a:t>
            </a:r>
          </a:p>
        </p:txBody>
      </p:sp>
    </p:spTree>
    <p:extLst>
      <p:ext uri="{BB962C8B-B14F-4D97-AF65-F5344CB8AC3E}">
        <p14:creationId xmlns:p14="http://schemas.microsoft.com/office/powerpoint/2010/main" val="421519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4B6193-F9F1-4C54-838F-77350B9FC5DC}"/>
              </a:ext>
            </a:extLst>
          </p:cNvPr>
          <p:cNvSpPr>
            <a:spLocks noGrp="1"/>
          </p:cNvSpPr>
          <p:nvPr>
            <p:ph type="title"/>
          </p:nvPr>
        </p:nvSpPr>
        <p:spPr>
          <a:xfrm>
            <a:off x="427777" y="355111"/>
            <a:ext cx="5199926" cy="1443269"/>
          </a:xfrm>
        </p:spPr>
        <p:txBody>
          <a:bodyPr rtlCol="0">
            <a:normAutofit/>
          </a:bodyPr>
          <a:lstStyle/>
          <a:p>
            <a:pPr rtl="0"/>
            <a:r>
              <a:rPr lang="pt-BR" sz="4000" dirty="0"/>
              <a:t>Objetivos</a:t>
            </a:r>
          </a:p>
        </p:txBody>
      </p:sp>
      <p:pic>
        <p:nvPicPr>
          <p:cNvPr id="7" name="Imagem 6">
            <a:extLst>
              <a:ext uri="{FF2B5EF4-FFF2-40B4-BE49-F238E27FC236}">
                <a16:creationId xmlns:a16="http://schemas.microsoft.com/office/drawing/2014/main" id="{5B1885B6-720E-4434-8EED-676D134293D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861182" y="563971"/>
            <a:ext cx="4903041" cy="5730058"/>
          </a:xfrm>
          <a:prstGeom prst="rect">
            <a:avLst/>
          </a:prstGeom>
        </p:spPr>
      </p:pic>
      <p:sp>
        <p:nvSpPr>
          <p:cNvPr id="27" name="Espaço Reservado para Conteúdo 26"/>
          <p:cNvSpPr>
            <a:spLocks noGrp="1"/>
          </p:cNvSpPr>
          <p:nvPr>
            <p:ph idx="1"/>
          </p:nvPr>
        </p:nvSpPr>
        <p:spPr>
          <a:xfrm>
            <a:off x="291976" y="1278803"/>
            <a:ext cx="6271786" cy="5248746"/>
          </a:xfrm>
        </p:spPr>
        <p:txBody>
          <a:bodyPr>
            <a:normAutofit fontScale="77500" lnSpcReduction="20000"/>
          </a:bodyPr>
          <a:lstStyle/>
          <a:p>
            <a:pPr marL="342900" lvl="0" indent="-292100">
              <a:spcBef>
                <a:spcPts val="0"/>
              </a:spcBef>
              <a:buClr>
                <a:schemeClr val="dk1"/>
              </a:buClr>
              <a:buSzPct val="100000"/>
              <a:buNone/>
            </a:pPr>
            <a:endParaRPr lang="pt-BR" dirty="0"/>
          </a:p>
          <a:p>
            <a:pPr marL="0" lvl="0" indent="0" algn="just">
              <a:spcBef>
                <a:spcPts val="370"/>
              </a:spcBef>
              <a:buClr>
                <a:schemeClr val="dk1"/>
              </a:buClr>
              <a:buSzPct val="100000"/>
              <a:buNone/>
            </a:pPr>
            <a:r>
              <a:rPr lang="pt-BR" sz="2400" b="1" dirty="0"/>
              <a:t>	Objetivos geral </a:t>
            </a:r>
            <a:endParaRPr lang="pt-BR" dirty="0"/>
          </a:p>
          <a:p>
            <a:pPr marL="342900" lvl="0" indent="-342900" algn="just">
              <a:spcBef>
                <a:spcPts val="370"/>
              </a:spcBef>
              <a:buClr>
                <a:schemeClr val="dk1"/>
              </a:buClr>
              <a:buSzPct val="100000"/>
              <a:buFont typeface="Wingdings" panose="05000000000000000000" pitchFamily="2" charset="2"/>
              <a:buChar char="Ø"/>
            </a:pPr>
            <a:r>
              <a:rPr lang="pt-BR" sz="2400" dirty="0">
                <a:solidFill>
                  <a:schemeClr val="tx1"/>
                </a:solidFill>
              </a:rPr>
              <a:t>Análise temporal do uso e cobertura da terra do entorno próximo e núcleo informal Lagoa Azul 2 no município de Jacareí/SP, no período entre os anos de 2006, 2016 e 2020. A partir de imagens do </a:t>
            </a:r>
            <a:r>
              <a:rPr lang="pt-BR" sz="2400" i="1" dirty="0">
                <a:solidFill>
                  <a:schemeClr val="tx1"/>
                </a:solidFill>
              </a:rPr>
              <a:t>Google Earth Pro </a:t>
            </a:r>
            <a:r>
              <a:rPr lang="pt-BR" sz="2400" dirty="0">
                <a:solidFill>
                  <a:schemeClr val="tx1"/>
                </a:solidFill>
              </a:rPr>
              <a:t>com suporte da tecnologia de Sistemas de Informação Geográfica (</a:t>
            </a:r>
            <a:r>
              <a:rPr lang="pt-BR" sz="2400" dirty="0" err="1">
                <a:solidFill>
                  <a:schemeClr val="tx1"/>
                </a:solidFill>
              </a:rPr>
              <a:t>SIGs</a:t>
            </a:r>
            <a:r>
              <a:rPr lang="pt-BR" sz="2400" dirty="0">
                <a:solidFill>
                  <a:schemeClr val="tx1"/>
                </a:solidFill>
              </a:rPr>
              <a:t>).</a:t>
            </a:r>
            <a:endParaRPr lang="pt-BR" dirty="0">
              <a:solidFill>
                <a:schemeClr val="tx1"/>
              </a:solidFill>
            </a:endParaRPr>
          </a:p>
          <a:p>
            <a:pPr marL="342900" lvl="0" indent="-225425" algn="just">
              <a:spcBef>
                <a:spcPts val="370"/>
              </a:spcBef>
              <a:buClr>
                <a:schemeClr val="dk1"/>
              </a:buClr>
              <a:buSzPct val="100000"/>
              <a:buNone/>
            </a:pPr>
            <a:endParaRPr lang="pt-BR" sz="2400" dirty="0"/>
          </a:p>
          <a:p>
            <a:pPr marL="0" lvl="0" indent="0" algn="just">
              <a:spcBef>
                <a:spcPts val="370"/>
              </a:spcBef>
              <a:buClr>
                <a:schemeClr val="dk1"/>
              </a:buClr>
              <a:buSzPct val="100000"/>
              <a:buNone/>
            </a:pPr>
            <a:r>
              <a:rPr lang="pt-BR" sz="2400" b="1" dirty="0"/>
              <a:t>	Objetivos específicos</a:t>
            </a:r>
            <a:endParaRPr lang="pt-BR" dirty="0"/>
          </a:p>
          <a:p>
            <a:pPr marL="342900" lvl="0" indent="-342900" algn="just">
              <a:spcBef>
                <a:spcPts val="370"/>
              </a:spcBef>
              <a:buClr>
                <a:schemeClr val="dk1"/>
              </a:buClr>
              <a:buSzPct val="100000"/>
              <a:buFont typeface="Wingdings" panose="05000000000000000000" pitchFamily="2" charset="2"/>
              <a:buChar char="Ø"/>
            </a:pPr>
            <a:r>
              <a:rPr lang="pt-BR" sz="2400" dirty="0">
                <a:solidFill>
                  <a:schemeClr val="tx1"/>
                </a:solidFill>
              </a:rPr>
              <a:t>Elaboração de mapas de uso e cobertura da terra para identificar a evolução da ocupação urbana na área de propriedade particular no núcleo Lagoa Azul 2 no município de Jacareí / SP no ano de 2006 período anterior a ocupação irregular e posterior no ano de 2016 e 2020.</a:t>
            </a:r>
          </a:p>
          <a:p>
            <a:pPr marL="460375" lvl="0" indent="-342900" algn="just">
              <a:spcBef>
                <a:spcPts val="370"/>
              </a:spcBef>
              <a:buClr>
                <a:schemeClr val="dk1"/>
              </a:buClr>
              <a:buSzPct val="100000"/>
              <a:buFont typeface="Wingdings" panose="05000000000000000000" pitchFamily="2" charset="2"/>
              <a:buChar char="Ø"/>
            </a:pPr>
            <a:endParaRPr lang="pt-BR" sz="2400" dirty="0">
              <a:solidFill>
                <a:schemeClr val="tx1"/>
              </a:solidFill>
            </a:endParaRPr>
          </a:p>
          <a:p>
            <a:pPr marL="460375" indent="-342900" algn="just">
              <a:spcBef>
                <a:spcPts val="370"/>
              </a:spcBef>
              <a:buClr>
                <a:schemeClr val="dk1"/>
              </a:buClr>
              <a:buSzPct val="100000"/>
              <a:buFont typeface="Wingdings" panose="05000000000000000000" pitchFamily="2" charset="2"/>
              <a:buChar char="Ø"/>
            </a:pPr>
            <a:r>
              <a:rPr lang="pt-BR" sz="2400" dirty="0">
                <a:solidFill>
                  <a:schemeClr val="tx1"/>
                </a:solidFill>
              </a:rPr>
              <a:t>Análise espacial comparativa entre os mapas de uso e cobertura da terra dos anos de 2006, 2016 e 2020 com apoio de dados socioeconômicos disponíveis pelo IBGE.</a:t>
            </a:r>
          </a:p>
          <a:p>
            <a:pPr marL="0" lvl="0" indent="0" algn="just">
              <a:spcBef>
                <a:spcPts val="370"/>
              </a:spcBef>
              <a:buClr>
                <a:schemeClr val="dk1"/>
              </a:buClr>
              <a:buSzPct val="100000"/>
              <a:buNone/>
            </a:pPr>
            <a:endParaRPr lang="pt-BR" sz="2400" dirty="0">
              <a:solidFill>
                <a:schemeClr val="tx1"/>
              </a:solidFill>
            </a:endParaRPr>
          </a:p>
          <a:p>
            <a:pPr marL="342900" lvl="0" indent="-342900" algn="just">
              <a:spcBef>
                <a:spcPts val="370"/>
              </a:spcBef>
              <a:buClr>
                <a:schemeClr val="dk1"/>
              </a:buClr>
              <a:buSzPct val="100000"/>
              <a:buFont typeface="Wingdings" panose="05000000000000000000" pitchFamily="2" charset="2"/>
              <a:buChar char="Ø"/>
            </a:pPr>
            <a:r>
              <a:rPr lang="pt-BR" sz="2400" dirty="0">
                <a:solidFill>
                  <a:schemeClr val="tx1"/>
                </a:solidFill>
              </a:rPr>
              <a:t>Avaliação da situação dos empreendimentos que estão fora da legislação urbanística, ambiental, civil e penal vigentes com verificação das medidas administrativas tomadas  pelo do Poder Público.</a:t>
            </a:r>
          </a:p>
        </p:txBody>
      </p:sp>
    </p:spTree>
    <p:extLst>
      <p:ext uri="{BB962C8B-B14F-4D97-AF65-F5344CB8AC3E}">
        <p14:creationId xmlns:p14="http://schemas.microsoft.com/office/powerpoint/2010/main" val="3017085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5DEC2-3CE6-403C-843D-B88A8A456CA0}"/>
              </a:ext>
            </a:extLst>
          </p:cNvPr>
          <p:cNvSpPr>
            <a:spLocks noGrp="1"/>
          </p:cNvSpPr>
          <p:nvPr>
            <p:ph type="title"/>
          </p:nvPr>
        </p:nvSpPr>
        <p:spPr>
          <a:xfrm>
            <a:off x="328189" y="935543"/>
            <a:ext cx="2912951" cy="4297360"/>
          </a:xfrm>
        </p:spPr>
        <p:txBody>
          <a:bodyPr rtlCol="0">
            <a:normAutofit fontScale="90000"/>
          </a:bodyPr>
          <a:lstStyle/>
          <a:p>
            <a:pPr lvl="0">
              <a:spcBef>
                <a:spcPts val="0"/>
              </a:spcBef>
              <a:buClr>
                <a:schemeClr val="dk1"/>
              </a:buClr>
              <a:buSzPts val="2400"/>
            </a:pPr>
            <a:r>
              <a:rPr lang="pt-BR" dirty="0"/>
              <a:t>A área escolhida para o estudo foi o </a:t>
            </a:r>
            <a:br>
              <a:rPr lang="pt-BR" dirty="0"/>
            </a:br>
            <a:r>
              <a:rPr lang="pt-BR" dirty="0"/>
              <a:t>município de </a:t>
            </a:r>
            <a:br>
              <a:rPr lang="pt-BR" dirty="0"/>
            </a:br>
            <a:r>
              <a:rPr lang="pt-BR" dirty="0"/>
              <a:t>Jacareí / SP</a:t>
            </a:r>
          </a:p>
        </p:txBody>
      </p:sp>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3853" y="280658"/>
            <a:ext cx="8811479" cy="6231101"/>
          </a:xfrm>
          <a:prstGeom prst="rect">
            <a:avLst/>
          </a:prstGeom>
        </p:spPr>
      </p:pic>
    </p:spTree>
    <p:extLst>
      <p:ext uri="{BB962C8B-B14F-4D97-AF65-F5344CB8AC3E}">
        <p14:creationId xmlns:p14="http://schemas.microsoft.com/office/powerpoint/2010/main" val="33338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5DEC2-3CE6-403C-843D-B88A8A456CA0}"/>
              </a:ext>
            </a:extLst>
          </p:cNvPr>
          <p:cNvSpPr>
            <a:spLocks noGrp="1"/>
          </p:cNvSpPr>
          <p:nvPr>
            <p:ph type="title"/>
          </p:nvPr>
        </p:nvSpPr>
        <p:spPr>
          <a:xfrm>
            <a:off x="319135" y="334978"/>
            <a:ext cx="9033094" cy="606583"/>
          </a:xfrm>
        </p:spPr>
        <p:txBody>
          <a:bodyPr rtlCol="0">
            <a:normAutofit/>
          </a:bodyPr>
          <a:lstStyle/>
          <a:p>
            <a:pPr lvl="0">
              <a:spcBef>
                <a:spcPts val="0"/>
              </a:spcBef>
              <a:buClr>
                <a:schemeClr val="dk1"/>
              </a:buClr>
              <a:buSzPts val="2400"/>
            </a:pPr>
            <a:r>
              <a:rPr lang="pt-BR" sz="3600" dirty="0">
                <a:solidFill>
                  <a:schemeClr val="tx1"/>
                </a:solidFill>
              </a:rPr>
              <a:t>Localização - Lagoa Azul - Jacareí</a:t>
            </a: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624" y="941561"/>
            <a:ext cx="8854288" cy="5637691"/>
          </a:xfrm>
          <a:prstGeom prst="rect">
            <a:avLst/>
          </a:prstGeom>
        </p:spPr>
      </p:pic>
    </p:spTree>
    <p:extLst>
      <p:ext uri="{BB962C8B-B14F-4D97-AF65-F5344CB8AC3E}">
        <p14:creationId xmlns:p14="http://schemas.microsoft.com/office/powerpoint/2010/main" val="1743769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4B6193-F9F1-4C54-838F-77350B9FC5DC}"/>
              </a:ext>
            </a:extLst>
          </p:cNvPr>
          <p:cNvSpPr>
            <a:spLocks noGrp="1"/>
          </p:cNvSpPr>
          <p:nvPr>
            <p:ph type="title"/>
          </p:nvPr>
        </p:nvSpPr>
        <p:spPr>
          <a:xfrm>
            <a:off x="871396" y="427538"/>
            <a:ext cx="6434467" cy="1129658"/>
          </a:xfrm>
        </p:spPr>
        <p:txBody>
          <a:bodyPr rtlCol="0">
            <a:normAutofit fontScale="90000"/>
          </a:bodyPr>
          <a:lstStyle/>
          <a:p>
            <a:r>
              <a:rPr lang="pt-BR" sz="4000" dirty="0"/>
              <a:t>Caracterização da área de estudo em função do tema abordado.</a:t>
            </a:r>
          </a:p>
        </p:txBody>
      </p:sp>
      <p:graphicFrame>
        <p:nvGraphicFramePr>
          <p:cNvPr id="5" name="Espaço Reservado para Conteúdo 2" descr="Marcadores de Ícone">
            <a:extLst>
              <a:ext uri="{FF2B5EF4-FFF2-40B4-BE49-F238E27FC236}">
                <a16:creationId xmlns:a16="http://schemas.microsoft.com/office/drawing/2014/main" id="{8453D1B9-6A3D-441D-888D-C1BEB727AD58}"/>
              </a:ext>
            </a:extLst>
          </p:cNvPr>
          <p:cNvGraphicFramePr>
            <a:graphicFrameLocks noGrp="1"/>
          </p:cNvGraphicFramePr>
          <p:nvPr>
            <p:ph idx="1"/>
            <p:extLst>
              <p:ext uri="{D42A27DB-BD31-4B8C-83A1-F6EECF244321}">
                <p14:modId xmlns:p14="http://schemas.microsoft.com/office/powerpoint/2010/main" val="2636299256"/>
              </p:ext>
            </p:extLst>
          </p:nvPr>
        </p:nvGraphicFramePr>
        <p:xfrm>
          <a:off x="9743794" y="1240325"/>
          <a:ext cx="3193608" cy="4925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ixaDeTexto 2"/>
          <p:cNvSpPr txBox="1"/>
          <p:nvPr/>
        </p:nvSpPr>
        <p:spPr>
          <a:xfrm>
            <a:off x="509257" y="1557196"/>
            <a:ext cx="9134947" cy="4667945"/>
          </a:xfrm>
          <a:prstGeom prst="rect">
            <a:avLst/>
          </a:prstGeom>
          <a:noFill/>
        </p:spPr>
        <p:txBody>
          <a:bodyPr wrap="square" rtlCol="0">
            <a:spAutoFit/>
          </a:bodyPr>
          <a:lstStyle/>
          <a:p>
            <a:pPr marL="342900" indent="-321945" algn="just">
              <a:spcBef>
                <a:spcPts val="440"/>
              </a:spcBef>
              <a:buClr>
                <a:schemeClr val="dk1"/>
              </a:buClr>
              <a:buSzPct val="100000"/>
              <a:buFontTx/>
              <a:buChar char="•"/>
            </a:pPr>
            <a:r>
              <a:rPr lang="pt-BR" dirty="0"/>
              <a:t>“ Região do Vale do Paraíba Paulista encontra-se dividida em cinco </a:t>
            </a:r>
            <a:r>
              <a:rPr lang="pt-BR" dirty="0" err="1"/>
              <a:t>subregiões</a:t>
            </a:r>
            <a:r>
              <a:rPr lang="pt-BR" dirty="0"/>
              <a:t> sendo a Sub-região 2 (Dutra A) composta pelos municípios de Jacareí, São José dos Campos, Caçapava, Taubaté, Tremembé e Pindamonhangaba definida como o recorte territorial para esta análise (</a:t>
            </a:r>
            <a:r>
              <a:rPr lang="pt-BR" dirty="0">
                <a:solidFill>
                  <a:srgbClr val="FF0000"/>
                </a:solidFill>
              </a:rPr>
              <a:t>Figura 1</a:t>
            </a:r>
            <a:r>
              <a:rPr lang="pt-BR" dirty="0"/>
              <a:t>). (</a:t>
            </a:r>
            <a:r>
              <a:rPr lang="pt-BR" dirty="0">
                <a:highlight>
                  <a:srgbClr val="FFFFFF"/>
                </a:highlight>
              </a:rPr>
              <a:t>ANDRADE)</a:t>
            </a:r>
            <a:endParaRPr lang="pt-BR" dirty="0"/>
          </a:p>
          <a:p>
            <a:pPr marL="342900" lvl="0" indent="-321945" algn="just">
              <a:spcBef>
                <a:spcPts val="440"/>
              </a:spcBef>
              <a:buClr>
                <a:schemeClr val="dk1"/>
              </a:buClr>
              <a:buSzPct val="100000"/>
              <a:buChar char="•"/>
            </a:pPr>
            <a:r>
              <a:rPr lang="pt-BR" dirty="0"/>
              <a:t>O Município de Jacareí está situado na parte sudoeste do Estado de São Paulo, no Vale do Paraíba (Figuras 3.2), no início da Bacia do Rio Paraíba do Sul, entre as coordenadas geográficas 23º18’10” de Latitude Sul, e  45º57’31” Longitude Oeste, com uma área 460 Km² e altitude média de 596 m, dista 80 Km da capital do estado, contendo em sua unidade territorial, várzeas, colinas e morros </a:t>
            </a:r>
            <a:r>
              <a:rPr lang="pt-BR" sz="1600" dirty="0"/>
              <a:t>(PRIANTI JUNIOR, 2009).</a:t>
            </a:r>
            <a:endParaRPr lang="pt-BR" dirty="0"/>
          </a:p>
          <a:p>
            <a:pPr marL="342900" lvl="0" indent="-203200" algn="just">
              <a:spcBef>
                <a:spcPts val="440"/>
              </a:spcBef>
              <a:buClr>
                <a:schemeClr val="dk1"/>
              </a:buClr>
              <a:buSzPct val="100000"/>
            </a:pPr>
            <a:endParaRPr lang="pt-BR" dirty="0"/>
          </a:p>
          <a:p>
            <a:pPr marL="342900" lvl="0" indent="-321945" algn="just">
              <a:spcBef>
                <a:spcPts val="440"/>
              </a:spcBef>
              <a:buClr>
                <a:schemeClr val="dk1"/>
              </a:buClr>
              <a:buSzPct val="100000"/>
              <a:buChar char="•"/>
            </a:pPr>
            <a:r>
              <a:rPr lang="pt-BR" dirty="0"/>
              <a:t>Segundo  o  Instituto  Brasileiro  de  Geografia  e  Estatística  (2006),    o  município contava no último censo  com  199948 pessoas residentes</a:t>
            </a:r>
            <a:r>
              <a:rPr lang="pt-BR" dirty="0">
                <a:solidFill>
                  <a:srgbClr val="FF0000"/>
                </a:solidFill>
              </a:rPr>
              <a:t>. Atualizar esse dados pelo site IBGE</a:t>
            </a:r>
          </a:p>
          <a:p>
            <a:pPr marL="342900" lvl="0" algn="just">
              <a:spcBef>
                <a:spcPts val="440"/>
              </a:spcBef>
            </a:pPr>
            <a:endParaRPr lang="pt-BR" dirty="0"/>
          </a:p>
          <a:p>
            <a:pPr marL="342900" lvl="0" indent="-331152" algn="just">
              <a:buSzPct val="100000"/>
              <a:buChar char="•"/>
            </a:pPr>
            <a:r>
              <a:rPr lang="pt-BR" sz="1600" dirty="0"/>
              <a:t>uma área de propriedade particular localizada nas coordenadas 23º15’14.84”S e 45º58’22.23”O, SP.</a:t>
            </a:r>
            <a:endParaRPr lang="pt-BR" sz="1600" dirty="0">
              <a:solidFill>
                <a:srgbClr val="FF0000"/>
              </a:solidFill>
            </a:endParaRPr>
          </a:p>
          <a:p>
            <a:pPr marL="342900" lvl="0" indent="-331152" algn="just">
              <a:buClr>
                <a:srgbClr val="FF0000"/>
              </a:buClr>
              <a:buSzPct val="100000"/>
              <a:buChar char="•"/>
            </a:pPr>
            <a:endParaRPr lang="pt-BR" sz="1600" dirty="0">
              <a:solidFill>
                <a:srgbClr val="FF0000"/>
              </a:solidFill>
            </a:endParaRPr>
          </a:p>
          <a:p>
            <a:endParaRPr lang="pt-BR" dirty="0"/>
          </a:p>
        </p:txBody>
      </p:sp>
      <p:pic>
        <p:nvPicPr>
          <p:cNvPr id="6" name="Elemento gráfico 28" descr="Espaço Reservado para Ícone">
            <a:extLst>
              <a:ext uri="{FF2B5EF4-FFF2-40B4-BE49-F238E27FC236}">
                <a16:creationId xmlns:a16="http://schemas.microsoft.com/office/drawing/2014/main" id="{E0E3C227-EFA0-47A9-BAEC-A3B06FCAFB00}"/>
              </a:ext>
            </a:extLst>
          </p:cNvPr>
          <p:cNvPicPr>
            <a:picLocks noChangeAspect="1"/>
          </p:cNvPicPr>
          <p:nvPr/>
        </p:nvPicPr>
        <p:blipFill>
          <a:blip r:embed="rId8" cstate="screen">
            <a:lum bright="70000" contrast="-70000"/>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84291" y="3225345"/>
            <a:ext cx="950647" cy="950647"/>
          </a:xfrm>
          <a:prstGeom prst="rect">
            <a:avLst/>
          </a:prstGeom>
        </p:spPr>
      </p:pic>
    </p:spTree>
    <p:extLst>
      <p:ext uri="{BB962C8B-B14F-4D97-AF65-F5344CB8AC3E}">
        <p14:creationId xmlns:p14="http://schemas.microsoft.com/office/powerpoint/2010/main" val="1212009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5DEC2-3CE6-403C-843D-B88A8A456CA0}"/>
              </a:ext>
            </a:extLst>
          </p:cNvPr>
          <p:cNvSpPr>
            <a:spLocks noGrp="1"/>
          </p:cNvSpPr>
          <p:nvPr>
            <p:ph type="title"/>
          </p:nvPr>
        </p:nvSpPr>
        <p:spPr>
          <a:xfrm>
            <a:off x="353085" y="2437992"/>
            <a:ext cx="1738265" cy="2037030"/>
          </a:xfrm>
        </p:spPr>
        <p:txBody>
          <a:bodyPr rtlCol="0">
            <a:normAutofit/>
          </a:bodyPr>
          <a:lstStyle/>
          <a:p>
            <a:pPr lvl="0" algn="ctr">
              <a:spcBef>
                <a:spcPts val="0"/>
              </a:spcBef>
              <a:buClr>
                <a:schemeClr val="dk1"/>
              </a:buClr>
              <a:buSzPts val="2400"/>
            </a:pPr>
            <a:r>
              <a:rPr lang="pt-BR" sz="3600" dirty="0">
                <a:solidFill>
                  <a:schemeClr val="tx1"/>
                </a:solidFill>
                <a:latin typeface="Arial" panose="020B0604020202020204" pitchFamily="34" charset="0"/>
                <a:cs typeface="Arial" panose="020B0604020202020204" pitchFamily="34" charset="0"/>
              </a:rPr>
              <a:t>Junho </a:t>
            </a:r>
            <a:br>
              <a:rPr lang="pt-BR" sz="3600" dirty="0">
                <a:solidFill>
                  <a:schemeClr val="tx1"/>
                </a:solidFill>
                <a:latin typeface="Arial" panose="020B0604020202020204" pitchFamily="34" charset="0"/>
                <a:cs typeface="Arial" panose="020B0604020202020204" pitchFamily="34" charset="0"/>
              </a:rPr>
            </a:br>
            <a:r>
              <a:rPr lang="pt-BR" sz="3600" dirty="0">
                <a:solidFill>
                  <a:schemeClr val="tx1"/>
                </a:solidFill>
                <a:latin typeface="Arial" panose="020B0604020202020204" pitchFamily="34" charset="0"/>
                <a:cs typeface="Arial" panose="020B0604020202020204" pitchFamily="34" charset="0"/>
              </a:rPr>
              <a:t>de </a:t>
            </a:r>
            <a:br>
              <a:rPr lang="pt-BR" sz="3600" dirty="0">
                <a:solidFill>
                  <a:schemeClr val="tx1"/>
                </a:solidFill>
                <a:latin typeface="Arial" panose="020B0604020202020204" pitchFamily="34" charset="0"/>
                <a:cs typeface="Arial" panose="020B0604020202020204" pitchFamily="34" charset="0"/>
              </a:rPr>
            </a:br>
            <a:r>
              <a:rPr lang="pt-BR" sz="3200" dirty="0">
                <a:solidFill>
                  <a:schemeClr val="tx1"/>
                </a:solidFill>
                <a:latin typeface="Arial" panose="020B0604020202020204" pitchFamily="34" charset="0"/>
                <a:cs typeface="Arial" panose="020B0604020202020204" pitchFamily="34" charset="0"/>
              </a:rPr>
              <a:t>2006</a:t>
            </a:r>
          </a:p>
        </p:txBody>
      </p:sp>
      <p:pic>
        <p:nvPicPr>
          <p:cNvPr id="4" name="Google Shape;128;gcab452d7dd_0_3"/>
          <p:cNvPicPr preferRelativeResize="0"/>
          <p:nvPr/>
        </p:nvPicPr>
        <p:blipFill>
          <a:blip r:embed="rId3">
            <a:alphaModFix/>
          </a:blip>
          <a:stretch>
            <a:fillRect/>
          </a:stretch>
        </p:blipFill>
        <p:spPr>
          <a:xfrm>
            <a:off x="2361444" y="376412"/>
            <a:ext cx="9552916" cy="6160190"/>
          </a:xfrm>
          <a:prstGeom prst="rect">
            <a:avLst/>
          </a:prstGeom>
          <a:noFill/>
          <a:ln>
            <a:noFill/>
          </a:ln>
        </p:spPr>
      </p:pic>
    </p:spTree>
    <p:extLst>
      <p:ext uri="{BB962C8B-B14F-4D97-AF65-F5344CB8AC3E}">
        <p14:creationId xmlns:p14="http://schemas.microsoft.com/office/powerpoint/2010/main" val="300053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5DEC2-3CE6-403C-843D-B88A8A456CA0}"/>
              </a:ext>
            </a:extLst>
          </p:cNvPr>
          <p:cNvSpPr>
            <a:spLocks noGrp="1"/>
          </p:cNvSpPr>
          <p:nvPr>
            <p:ph type="title"/>
          </p:nvPr>
        </p:nvSpPr>
        <p:spPr>
          <a:xfrm>
            <a:off x="325924" y="2437992"/>
            <a:ext cx="1874068" cy="2037030"/>
          </a:xfrm>
        </p:spPr>
        <p:txBody>
          <a:bodyPr rtlCol="0">
            <a:normAutofit/>
          </a:bodyPr>
          <a:lstStyle/>
          <a:p>
            <a:pPr lvl="0" algn="ctr">
              <a:spcBef>
                <a:spcPts val="0"/>
              </a:spcBef>
              <a:buClr>
                <a:schemeClr val="dk1"/>
              </a:buClr>
              <a:buSzPts val="2400"/>
            </a:pPr>
            <a:r>
              <a:rPr lang="pt-BR" sz="3600" dirty="0">
                <a:solidFill>
                  <a:schemeClr val="tx1"/>
                </a:solidFill>
                <a:latin typeface="Arial" panose="020B0604020202020204" pitchFamily="34" charset="0"/>
                <a:cs typeface="Arial" panose="020B0604020202020204" pitchFamily="34" charset="0"/>
              </a:rPr>
              <a:t>Outubro </a:t>
            </a:r>
            <a:br>
              <a:rPr lang="pt-BR" sz="3600" dirty="0">
                <a:solidFill>
                  <a:schemeClr val="tx1"/>
                </a:solidFill>
                <a:latin typeface="Arial" panose="020B0604020202020204" pitchFamily="34" charset="0"/>
                <a:cs typeface="Arial" panose="020B0604020202020204" pitchFamily="34" charset="0"/>
              </a:rPr>
            </a:br>
            <a:r>
              <a:rPr lang="pt-BR" sz="3600" dirty="0">
                <a:solidFill>
                  <a:schemeClr val="tx1"/>
                </a:solidFill>
                <a:latin typeface="Arial" panose="020B0604020202020204" pitchFamily="34" charset="0"/>
                <a:cs typeface="Arial" panose="020B0604020202020204" pitchFamily="34" charset="0"/>
              </a:rPr>
              <a:t>de </a:t>
            </a:r>
            <a:br>
              <a:rPr lang="pt-BR" sz="3600" dirty="0">
                <a:solidFill>
                  <a:schemeClr val="tx1"/>
                </a:solidFill>
                <a:latin typeface="Arial" panose="020B0604020202020204" pitchFamily="34" charset="0"/>
                <a:cs typeface="Arial" panose="020B0604020202020204" pitchFamily="34" charset="0"/>
              </a:rPr>
            </a:br>
            <a:r>
              <a:rPr lang="pt-BR" sz="3200" dirty="0">
                <a:solidFill>
                  <a:schemeClr val="tx1"/>
                </a:solidFill>
                <a:latin typeface="Arial" panose="020B0604020202020204" pitchFamily="34" charset="0"/>
                <a:cs typeface="Arial" panose="020B0604020202020204" pitchFamily="34" charset="0"/>
              </a:rPr>
              <a:t>2016</a:t>
            </a:r>
          </a:p>
        </p:txBody>
      </p:sp>
      <p:pic>
        <p:nvPicPr>
          <p:cNvPr id="5" name="Google Shape;134;gcab452d7dd_0_9"/>
          <p:cNvPicPr preferRelativeResize="0"/>
          <p:nvPr/>
        </p:nvPicPr>
        <p:blipFill>
          <a:blip r:embed="rId3">
            <a:alphaModFix/>
          </a:blip>
          <a:stretch>
            <a:fillRect/>
          </a:stretch>
        </p:blipFill>
        <p:spPr>
          <a:xfrm>
            <a:off x="2361444" y="376412"/>
            <a:ext cx="9525756" cy="6160190"/>
          </a:xfrm>
          <a:prstGeom prst="rect">
            <a:avLst/>
          </a:prstGeom>
          <a:noFill/>
          <a:ln>
            <a:noFill/>
          </a:ln>
        </p:spPr>
      </p:pic>
    </p:spTree>
    <p:extLst>
      <p:ext uri="{BB962C8B-B14F-4D97-AF65-F5344CB8AC3E}">
        <p14:creationId xmlns:p14="http://schemas.microsoft.com/office/powerpoint/2010/main" val="666142045"/>
      </p:ext>
    </p:extLst>
  </p:cSld>
  <p:clrMapOvr>
    <a:masterClrMapping/>
  </p:clrMapOvr>
</p:sld>
</file>

<file path=ppt/theme/theme1.xml><?xml version="1.0" encoding="utf-8"?>
<a:theme xmlns:a="http://schemas.openxmlformats.org/drawingml/2006/main" name="Base">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813238-AF3D-40EB-A3A4-550AB85131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65EBD3-98B5-4FD2-8FAF-5D4022A9F7F4}">
  <ds:schemaRefs>
    <ds:schemaRef ds:uri="http://purl.org/dc/terms/"/>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http://purl.org/dc/elements/1.1/"/>
    <ds:schemaRef ds:uri="http://schemas.microsoft.com/office/2006/metadata/properties"/>
    <ds:schemaRef ds:uri="http://purl.org/dc/dcmitype/"/>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204E1485-0760-4ABF-A612-28A97B86DF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Design de turismo</Template>
  <TotalTime>0</TotalTime>
  <Words>1499</Words>
  <Application>Microsoft Office PowerPoint</Application>
  <PresentationFormat>Widescreen</PresentationFormat>
  <Paragraphs>77</Paragraphs>
  <Slides>12</Slides>
  <Notes>10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12</vt:i4>
      </vt:variant>
    </vt:vector>
  </HeadingPairs>
  <TitlesOfParts>
    <vt:vector size="19" baseType="lpstr">
      <vt:lpstr>Arial</vt:lpstr>
      <vt:lpstr>Calibri</vt:lpstr>
      <vt:lpstr>Corbel</vt:lpstr>
      <vt:lpstr>Tahoma</vt:lpstr>
      <vt:lpstr>Times New Roman</vt:lpstr>
      <vt:lpstr>Wingdings</vt:lpstr>
      <vt:lpstr>Base</vt:lpstr>
      <vt:lpstr>ANALISE TEMPORAL DA OCUPAÇÃO TERRITORIAL DO NÚCLEO LAGOA AZUL 2 – JACAREÍ, SP</vt:lpstr>
      <vt:lpstr>Justificativa</vt:lpstr>
      <vt:lpstr>Justificativa</vt:lpstr>
      <vt:lpstr>Objetivos</vt:lpstr>
      <vt:lpstr>A área escolhida para o estudo foi o  município de  Jacareí / SP</vt:lpstr>
      <vt:lpstr>Localização - Lagoa Azul - Jacareí</vt:lpstr>
      <vt:lpstr>Caracterização da área de estudo em função do tema abordado.</vt:lpstr>
      <vt:lpstr>Junho  de  2006</vt:lpstr>
      <vt:lpstr>Outubro  de  2016</vt:lpstr>
      <vt:lpstr>Dezembro  de  2020</vt:lpstr>
      <vt:lpstr>Caracterização da área de estudo em função do tema abordado.</vt:lpstr>
      <vt:lpstr>Referências Bibliográficas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2021-04-22T19:23:29Z</dcterms:created>
  <dcterms:modified xsi:type="dcterms:W3CDTF">2021-04-30T16:16:13Z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